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54"/>
  </p:notesMasterIdLst>
  <p:handoutMasterIdLst>
    <p:handoutMasterId r:id="rId55"/>
  </p:handoutMasterIdLst>
  <p:sldIdLst>
    <p:sldId id="256" r:id="rId5"/>
    <p:sldId id="257" r:id="rId6"/>
    <p:sldId id="263" r:id="rId7"/>
    <p:sldId id="278" r:id="rId8"/>
    <p:sldId id="264" r:id="rId9"/>
    <p:sldId id="265" r:id="rId10"/>
    <p:sldId id="266" r:id="rId11"/>
    <p:sldId id="267" r:id="rId12"/>
    <p:sldId id="305" r:id="rId13"/>
    <p:sldId id="306" r:id="rId14"/>
    <p:sldId id="308" r:id="rId15"/>
    <p:sldId id="307" r:id="rId16"/>
    <p:sldId id="309" r:id="rId17"/>
    <p:sldId id="268" r:id="rId18"/>
    <p:sldId id="269" r:id="rId19"/>
    <p:sldId id="270" r:id="rId20"/>
    <p:sldId id="271" r:id="rId21"/>
    <p:sldId id="272" r:id="rId22"/>
    <p:sldId id="273" r:id="rId23"/>
    <p:sldId id="274" r:id="rId24"/>
    <p:sldId id="275" r:id="rId25"/>
    <p:sldId id="279" r:id="rId26"/>
    <p:sldId id="300" r:id="rId27"/>
    <p:sldId id="277" r:id="rId28"/>
    <p:sldId id="281" r:id="rId29"/>
    <p:sldId id="311" r:id="rId30"/>
    <p:sldId id="292" r:id="rId31"/>
    <p:sldId id="293" r:id="rId32"/>
    <p:sldId id="294" r:id="rId33"/>
    <p:sldId id="297" r:id="rId34"/>
    <p:sldId id="310" r:id="rId35"/>
    <p:sldId id="289" r:id="rId36"/>
    <p:sldId id="295" r:id="rId37"/>
    <p:sldId id="290" r:id="rId38"/>
    <p:sldId id="313" r:id="rId39"/>
    <p:sldId id="296" r:id="rId40"/>
    <p:sldId id="303" r:id="rId41"/>
    <p:sldId id="276" r:id="rId42"/>
    <p:sldId id="282" r:id="rId43"/>
    <p:sldId id="312" r:id="rId44"/>
    <p:sldId id="298" r:id="rId45"/>
    <p:sldId id="284" r:id="rId46"/>
    <p:sldId id="301" r:id="rId47"/>
    <p:sldId id="285" r:id="rId48"/>
    <p:sldId id="286" r:id="rId49"/>
    <p:sldId id="287" r:id="rId50"/>
    <p:sldId id="288" r:id="rId51"/>
    <p:sldId id="299" r:id="rId52"/>
    <p:sldId id="28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C51FF-2989-58AC-8D38-D180D404F172}" name="Rascon, Dustin" initials="RD" userId="S::drascon@rivco.org::c3240e09-6f95-4567-ace7-65c458ff66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3648F-D82F-E6E4-AC0E-20359D0B9D7A}" v="185" dt="2023-03-31T18:04:46.646"/>
    <p1510:client id="{BD76BA73-B0A5-4A0D-B3C5-1B6BA8EC654F}" v="786" dt="2023-03-31T19:29:20.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47B97-F030-426D-A9D1-6B39B13C23ED}" type="datetimeFigureOut">
              <a:rPr lang="en-US" smtClean="0"/>
              <a:t>4/5/2023</a:t>
            </a:fld>
            <a:endParaRPr lang="en-US"/>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51AA-B992-41E5-A909-E1A2443E23F4}" type="slidenum">
              <a:rPr lang="en-US" smtClean="0"/>
              <a:t>‹#›</a:t>
            </a:fld>
            <a:endParaRPr lang="en-US"/>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24CBC-D461-4ECA-A489-D3A30E0FB795}"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351B-2C5D-457B-ABE5-B64DBC7BD410}" type="slidenum">
              <a:rPr lang="en-US" smtClean="0"/>
              <a:t>‹#›</a:t>
            </a:fld>
            <a:endParaRPr lang="en-US"/>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a:p>
        </p:txBody>
      </p:sp>
    </p:spTree>
    <p:extLst>
      <p:ext uri="{BB962C8B-B14F-4D97-AF65-F5344CB8AC3E}">
        <p14:creationId xmlns:p14="http://schemas.microsoft.com/office/powerpoint/2010/main" val="351904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542C410-CA8E-4363-B2A5-C992C048EF2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1232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2C410-CA8E-4363-B2A5-C992C048EF2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945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4/5/2023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10135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2C410-CA8E-4363-B2A5-C992C048EF2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367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542C410-CA8E-4363-B2A5-C992C048EF26}" type="datetimeFigureOut">
              <a:rPr lang="en-US" smtClean="0"/>
              <a:t>4/5/2023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79CAC6-A72B-4EF8-B465-34FA47827E7F}" type="slidenum">
              <a:rPr lang="en-US" smtClean="0"/>
              <a:t>‹#›</a:t>
            </a:fld>
            <a:endParaRPr lang="en-US"/>
          </a:p>
        </p:txBody>
      </p:sp>
    </p:spTree>
    <p:extLst>
      <p:ext uri="{BB962C8B-B14F-4D97-AF65-F5344CB8AC3E}">
        <p14:creationId xmlns:p14="http://schemas.microsoft.com/office/powerpoint/2010/main" val="39976060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2C410-CA8E-4363-B2A5-C992C048EF26}"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5660164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2C410-CA8E-4363-B2A5-C992C048EF26}"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640652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2C410-CA8E-4363-B2A5-C992C048EF26}"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65601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a:p>
        </p:txBody>
      </p:sp>
      <p:sp>
        <p:nvSpPr>
          <p:cNvPr id="5" name="Title 4">
            <a:extLst>
              <a:ext uri="{FF2B5EF4-FFF2-40B4-BE49-F238E27FC236}">
                <a16:creationId xmlns:a16="http://schemas.microsoft.com/office/drawing/2014/main" id="{71808E7F-6862-4377-A59B-F2A5DB78C6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26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523507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73679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542C410-CA8E-4363-B2A5-C992C048EF26}" type="datetimeFigureOut">
              <a:rPr lang="en-US" smtClean="0"/>
              <a:t>4/5/2023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079CAC6-A72B-4EF8-B465-34FA47827E7F}" type="slidenum">
              <a:rPr lang="en-US" smtClean="0"/>
              <a:t>‹#›</a:t>
            </a:fld>
            <a:endParaRPr lang="en-US"/>
          </a:p>
        </p:txBody>
      </p:sp>
    </p:spTree>
    <p:extLst>
      <p:ext uri="{BB962C8B-B14F-4D97-AF65-F5344CB8AC3E}">
        <p14:creationId xmlns:p14="http://schemas.microsoft.com/office/powerpoint/2010/main" val="34759445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a:t>Slide 1</a:t>
            </a:r>
          </a:p>
        </p:txBody>
      </p:sp>
      <p:sp>
        <p:nvSpPr>
          <p:cNvPr id="6" name="Subtitle 2">
            <a:extLst>
              <a:ext uri="{FF2B5EF4-FFF2-40B4-BE49-F238E27FC236}">
                <a16:creationId xmlns:a16="http://schemas.microsoft.com/office/drawing/2014/main" id="{34FF91AE-2461-414D-B6AC-6D31640BB063}"/>
              </a:ext>
            </a:extLst>
          </p:cNvPr>
          <p:cNvSpPr txBox="1">
            <a:spLocks/>
          </p:cNvSpPr>
          <p:nvPr/>
        </p:nvSpPr>
        <p:spPr>
          <a:xfrm>
            <a:off x="1759286" y="1209299"/>
            <a:ext cx="8673427" cy="13225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4000">
              <a:latin typeface="Segoe UI" panose="020B0502040204020203" pitchFamily="34" charset="0"/>
              <a:cs typeface="Segoe UI" panose="020B0502040204020203" pitchFamily="34" charset="0"/>
            </a:endParaRPr>
          </a:p>
        </p:txBody>
      </p:sp>
      <p:sp>
        <p:nvSpPr>
          <p:cNvPr id="7" name="Subtitle 2">
            <a:extLst>
              <a:ext uri="{FF2B5EF4-FFF2-40B4-BE49-F238E27FC236}">
                <a16:creationId xmlns:a16="http://schemas.microsoft.com/office/drawing/2014/main" id="{0B86A7A0-0A16-469C-97EF-D6FDF4D5A41E}"/>
              </a:ext>
            </a:extLst>
          </p:cNvPr>
          <p:cNvSpPr txBox="1">
            <a:spLocks/>
          </p:cNvSpPr>
          <p:nvPr/>
        </p:nvSpPr>
        <p:spPr>
          <a:xfrm>
            <a:off x="1759285" y="4505895"/>
            <a:ext cx="8673427" cy="15174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nSpc>
                <a:spcPct val="120000"/>
              </a:lnSpc>
              <a:spcBef>
                <a:spcPts val="0"/>
              </a:spcBef>
              <a:spcAft>
                <a:spcPts val="0"/>
              </a:spcAft>
            </a:pPr>
            <a:r>
              <a:rPr lang="en-US" sz="4000">
                <a:latin typeface="Segoe UI" panose="020B0502040204020203" pitchFamily="34" charset="0"/>
                <a:cs typeface="Segoe UI" panose="020B0502040204020203" pitchFamily="34" charset="0"/>
              </a:rPr>
              <a:t>2023 Annual</a:t>
            </a:r>
          </a:p>
          <a:p>
            <a:pPr>
              <a:lnSpc>
                <a:spcPct val="120000"/>
              </a:lnSpc>
              <a:spcBef>
                <a:spcPts val="0"/>
              </a:spcBef>
              <a:spcAft>
                <a:spcPts val="0"/>
              </a:spcAft>
            </a:pPr>
            <a:r>
              <a:rPr lang="en-US" sz="4000">
                <a:latin typeface="Segoe UI" panose="020B0502040204020203" pitchFamily="34" charset="0"/>
                <a:cs typeface="Segoe UI" panose="020B0502040204020203" pitchFamily="34" charset="0"/>
              </a:rPr>
              <a:t>Riverside County EMS Agency </a:t>
            </a:r>
          </a:p>
          <a:p>
            <a:pPr>
              <a:lnSpc>
                <a:spcPct val="120000"/>
              </a:lnSpc>
              <a:spcBef>
                <a:spcPts val="0"/>
              </a:spcBef>
              <a:spcAft>
                <a:spcPts val="0"/>
              </a:spcAft>
            </a:pPr>
            <a:r>
              <a:rPr lang="en-US" sz="4000">
                <a:latin typeface="Segoe UI" panose="020B0502040204020203" pitchFamily="34" charset="0"/>
                <a:cs typeface="Segoe UI" panose="020B0502040204020203" pitchFamily="34" charset="0"/>
              </a:rPr>
              <a:t>Policy and Protocol Updates </a:t>
            </a:r>
          </a:p>
        </p:txBody>
      </p:sp>
      <p:pic>
        <p:nvPicPr>
          <p:cNvPr id="3" name="Picture 2" descr="Logo, company name&#10;&#10;Description automatically generated">
            <a:extLst>
              <a:ext uri="{FF2B5EF4-FFF2-40B4-BE49-F238E27FC236}">
                <a16:creationId xmlns:a16="http://schemas.microsoft.com/office/drawing/2014/main" id="{89A634BF-2E59-4601-AACB-A66809E66FAF}"/>
              </a:ext>
            </a:extLst>
          </p:cNvPr>
          <p:cNvPicPr>
            <a:picLocks noChangeAspect="1"/>
          </p:cNvPicPr>
          <p:nvPr/>
        </p:nvPicPr>
        <p:blipFill>
          <a:blip r:embed="rId3"/>
          <a:stretch>
            <a:fillRect/>
          </a:stretch>
        </p:blipFill>
        <p:spPr>
          <a:xfrm>
            <a:off x="3207007" y="2285429"/>
            <a:ext cx="2114550" cy="1381125"/>
          </a:xfrm>
          <a:prstGeom prst="rect">
            <a:avLst/>
          </a:prstGeom>
        </p:spPr>
      </p:pic>
      <p:pic>
        <p:nvPicPr>
          <p:cNvPr id="9" name="Picture 8" descr="Logo, company name&#10;&#10;Description automatically generated">
            <a:extLst>
              <a:ext uri="{FF2B5EF4-FFF2-40B4-BE49-F238E27FC236}">
                <a16:creationId xmlns:a16="http://schemas.microsoft.com/office/drawing/2014/main" id="{B485C8DC-7558-41FD-8AEC-6772EA8360C6}"/>
              </a:ext>
            </a:extLst>
          </p:cNvPr>
          <p:cNvPicPr>
            <a:picLocks noChangeAspect="1"/>
          </p:cNvPicPr>
          <p:nvPr/>
        </p:nvPicPr>
        <p:blipFill>
          <a:blip r:embed="rId4"/>
          <a:stretch>
            <a:fillRect/>
          </a:stretch>
        </p:blipFill>
        <p:spPr>
          <a:xfrm>
            <a:off x="5321557" y="2092471"/>
            <a:ext cx="5536734" cy="1767042"/>
          </a:xfrm>
          <a:prstGeom prst="rect">
            <a:avLst/>
          </a:prstGeom>
        </p:spPr>
      </p:pic>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D6967-C380-C496-4A98-B993E364AF1F}"/>
              </a:ext>
            </a:extLst>
          </p:cNvPr>
          <p:cNvSpPr txBox="1"/>
          <p:nvPr/>
        </p:nvSpPr>
        <p:spPr>
          <a:xfrm>
            <a:off x="1201479" y="345559"/>
            <a:ext cx="10517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a:solidFill>
                  <a:schemeClr val="bg2"/>
                </a:solidFill>
              </a:rPr>
              <a:t>HOUSEKEEPING: </a:t>
            </a:r>
            <a:endParaRPr lang="en-US" sz="3600">
              <a:solidFill>
                <a:schemeClr val="bg2"/>
              </a:solidFill>
            </a:endParaRPr>
          </a:p>
          <a:p>
            <a:r>
              <a:rPr lang="en-US" sz="3600" cap="all">
                <a:solidFill>
                  <a:schemeClr val="bg2"/>
                </a:solidFill>
              </a:rPr>
              <a:t>REMSA POLICY #6103 &amp; #6104 REFRESHER</a:t>
            </a:r>
            <a:br>
              <a:rPr lang="en-US" cap="all">
                <a:solidFill>
                  <a:schemeClr val="bg2"/>
                </a:solidFill>
              </a:rPr>
            </a:br>
            <a:r>
              <a:rPr lang="en-US" cap="all">
                <a:solidFill>
                  <a:schemeClr val="bg2"/>
                </a:solidFill>
              </a:rPr>
              <a:t>AMBULANCE DIVERSION &amp; APOD AMBULANCE REDIRECTION (cont.)</a:t>
            </a:r>
            <a:endParaRPr lang="en-US">
              <a:solidFill>
                <a:schemeClr val="bg2"/>
              </a:solidFill>
            </a:endParaRPr>
          </a:p>
        </p:txBody>
      </p:sp>
      <p:sp>
        <p:nvSpPr>
          <p:cNvPr id="5" name="TextBox 4">
            <a:extLst>
              <a:ext uri="{FF2B5EF4-FFF2-40B4-BE49-F238E27FC236}">
                <a16:creationId xmlns:a16="http://schemas.microsoft.com/office/drawing/2014/main" id="{D6E8C115-C2E6-C72C-7DBD-0CD9F45CF280}"/>
              </a:ext>
            </a:extLst>
          </p:cNvPr>
          <p:cNvSpPr txBox="1"/>
          <p:nvPr/>
        </p:nvSpPr>
        <p:spPr>
          <a:xfrm>
            <a:off x="1203902" y="2002265"/>
            <a:ext cx="1021522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What is an extended APOD?</a:t>
            </a:r>
            <a:endParaRPr lang="en-US"/>
          </a:p>
          <a:p>
            <a:r>
              <a:rPr lang="en-US" sz="1600"/>
              <a:t>Extended APOD occurs when an ambulance's APOT </a:t>
            </a:r>
            <a:r>
              <a:rPr lang="en-US" sz="1600">
                <a:ea typeface="+mn-lt"/>
                <a:cs typeface="+mn-lt"/>
              </a:rPr>
              <a:t>meets or exceeds ninety (90) minutes after arrival at an emergency department (ED).</a:t>
            </a:r>
            <a:endParaRPr lang="en-US" sz="1600"/>
          </a:p>
        </p:txBody>
      </p:sp>
      <p:sp>
        <p:nvSpPr>
          <p:cNvPr id="3" name="TextBox 2">
            <a:extLst>
              <a:ext uri="{FF2B5EF4-FFF2-40B4-BE49-F238E27FC236}">
                <a16:creationId xmlns:a16="http://schemas.microsoft.com/office/drawing/2014/main" id="{7C1B7AE2-1222-E83F-F599-E5F8488A19AB}"/>
              </a:ext>
            </a:extLst>
          </p:cNvPr>
          <p:cNvSpPr txBox="1"/>
          <p:nvPr/>
        </p:nvSpPr>
        <p:spPr>
          <a:xfrm>
            <a:off x="1205023" y="3034709"/>
            <a:ext cx="1021877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What</a:t>
            </a:r>
            <a:r>
              <a:rPr lang="en-US" i="1">
                <a:ea typeface="+mn-lt"/>
                <a:cs typeface="+mn-lt"/>
              </a:rPr>
              <a:t> is ambulance redirection?</a:t>
            </a:r>
            <a:endParaRPr lang="en-US">
              <a:ea typeface="+mn-lt"/>
              <a:cs typeface="+mn-lt"/>
            </a:endParaRPr>
          </a:p>
          <a:p>
            <a:r>
              <a:rPr lang="en-US" sz="1600"/>
              <a:t>Ambulance redirection occurs when an emergency department experiences one (1) or more extended APODs, with APOT exceeding ninety (90) minutes or more for one (1) or more ambulances. Ambulances still on scene of a call will be redirected to the next closest most appropriate hospital that is:</a:t>
            </a:r>
          </a:p>
          <a:p>
            <a:pPr marL="342900" indent="-342900">
              <a:buAutoNum type="arabicPeriod"/>
            </a:pPr>
            <a:r>
              <a:rPr lang="en-US" sz="1600"/>
              <a:t>Not experiencing extended APODs AND</a:t>
            </a:r>
            <a:endParaRPr lang="en-US"/>
          </a:p>
          <a:p>
            <a:pPr marL="342900" indent="-342900">
              <a:buAutoNum type="arabicPeriod"/>
            </a:pPr>
            <a:r>
              <a:rPr lang="en-US" sz="1600"/>
              <a:t>That is not currently on redirect.</a:t>
            </a:r>
            <a:endParaRPr lang="en-US"/>
          </a:p>
        </p:txBody>
      </p:sp>
      <p:sp>
        <p:nvSpPr>
          <p:cNvPr id="4" name="TextBox 1">
            <a:extLst>
              <a:ext uri="{FF2B5EF4-FFF2-40B4-BE49-F238E27FC236}">
                <a16:creationId xmlns:a16="http://schemas.microsoft.com/office/drawing/2014/main" id="{D7A45A28-B848-4C44-E145-7FE023B50814}"/>
              </a:ext>
            </a:extLst>
          </p:cNvPr>
          <p:cNvSpPr txBox="1"/>
          <p:nvPr/>
        </p:nvSpPr>
        <p:spPr>
          <a:xfrm>
            <a:off x="1201478" y="4813890"/>
            <a:ext cx="1013991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t>Multiple ambulances with patients on their gurneys waiting to offload at an emergency department, in itself, does not mean that the emergency department is on </a:t>
            </a:r>
            <a:r>
              <a:rPr lang="en-US" b="1" u="sng"/>
              <a:t>redirect</a:t>
            </a:r>
            <a:r>
              <a:rPr lang="en-US" b="1"/>
              <a:t>.</a:t>
            </a:r>
            <a:endParaRPr lang="en-US"/>
          </a:p>
        </p:txBody>
      </p:sp>
    </p:spTree>
    <p:extLst>
      <p:ext uri="{BB962C8B-B14F-4D97-AF65-F5344CB8AC3E}">
        <p14:creationId xmlns:p14="http://schemas.microsoft.com/office/powerpoint/2010/main" val="38118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D6967-C380-C496-4A98-B993E364AF1F}"/>
              </a:ext>
            </a:extLst>
          </p:cNvPr>
          <p:cNvSpPr txBox="1"/>
          <p:nvPr/>
        </p:nvSpPr>
        <p:spPr>
          <a:xfrm>
            <a:off x="1201479" y="345559"/>
            <a:ext cx="10517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a:solidFill>
                  <a:srgbClr val="099BDD"/>
                </a:solidFill>
              </a:rPr>
              <a:t>HOUSEKEEPING: </a:t>
            </a:r>
            <a:endParaRPr lang="en-US" sz="3600">
              <a:solidFill>
                <a:srgbClr val="099BDD"/>
              </a:solidFill>
            </a:endParaRPr>
          </a:p>
          <a:p>
            <a:r>
              <a:rPr lang="en-US" sz="3600" cap="all">
                <a:solidFill>
                  <a:srgbClr val="099BDD"/>
                </a:solidFill>
              </a:rPr>
              <a:t>REMSA POLICY #6103 &amp; #6104 REFRESHER</a:t>
            </a:r>
            <a:br>
              <a:rPr lang="en-US" cap="all">
                <a:solidFill>
                  <a:srgbClr val="099BDD"/>
                </a:solidFill>
              </a:rPr>
            </a:br>
            <a:r>
              <a:rPr lang="en-US" cap="all">
                <a:solidFill>
                  <a:srgbClr val="099BDD"/>
                </a:solidFill>
              </a:rPr>
              <a:t>AMBULANCE DIVERSION &amp; APOD AMBULANCE REDIRECTION (cont.)</a:t>
            </a:r>
            <a:endParaRPr lang="en-US">
              <a:solidFill>
                <a:srgbClr val="099BDD"/>
              </a:solidFill>
            </a:endParaRPr>
          </a:p>
        </p:txBody>
      </p:sp>
      <p:sp>
        <p:nvSpPr>
          <p:cNvPr id="5" name="TextBox 4">
            <a:extLst>
              <a:ext uri="{FF2B5EF4-FFF2-40B4-BE49-F238E27FC236}">
                <a16:creationId xmlns:a16="http://schemas.microsoft.com/office/drawing/2014/main" id="{D6E8C115-C2E6-C72C-7DBD-0CD9F45CF280}"/>
              </a:ext>
            </a:extLst>
          </p:cNvPr>
          <p:cNvSpPr txBox="1"/>
          <p:nvPr/>
        </p:nvSpPr>
        <p:spPr>
          <a:xfrm>
            <a:off x="1203902" y="2002265"/>
            <a:ext cx="10605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FFFF"/>
                </a:solidFill>
              </a:rPr>
              <a:t>What is the difference between ambulance redirection and ED Closure (EDC)?</a:t>
            </a:r>
            <a:endParaRPr lang="en-US">
              <a:solidFill>
                <a:srgbClr val="FFFFFF"/>
              </a:solidFill>
            </a:endParaRPr>
          </a:p>
        </p:txBody>
      </p:sp>
      <p:graphicFrame>
        <p:nvGraphicFramePr>
          <p:cNvPr id="3" name="Table 3">
            <a:extLst>
              <a:ext uri="{FF2B5EF4-FFF2-40B4-BE49-F238E27FC236}">
                <a16:creationId xmlns:a16="http://schemas.microsoft.com/office/drawing/2014/main" id="{80B37B5A-057A-1FFC-9356-DAD6FCB8E2A8}"/>
              </a:ext>
            </a:extLst>
          </p:cNvPr>
          <p:cNvGraphicFramePr>
            <a:graphicFrameLocks noGrp="1"/>
          </p:cNvGraphicFramePr>
          <p:nvPr>
            <p:extLst>
              <p:ext uri="{D42A27DB-BD31-4B8C-83A1-F6EECF244321}">
                <p14:modId xmlns:p14="http://schemas.microsoft.com/office/powerpoint/2010/main" val="2034657809"/>
              </p:ext>
            </p:extLst>
          </p:nvPr>
        </p:nvGraphicFramePr>
        <p:xfrm>
          <a:off x="1196517" y="3548864"/>
          <a:ext cx="10505165" cy="1426465"/>
        </p:xfrm>
        <a:graphic>
          <a:graphicData uri="http://schemas.openxmlformats.org/drawingml/2006/table">
            <a:tbl>
              <a:tblPr firstRow="1" bandRow="1">
                <a:tableStyleId>{2D5ABB26-0587-4C30-8999-92F81FD0307C}</a:tableStyleId>
              </a:tblPr>
              <a:tblGrid>
                <a:gridCol w="5885120">
                  <a:extLst>
                    <a:ext uri="{9D8B030D-6E8A-4147-A177-3AD203B41FA5}">
                      <a16:colId xmlns:a16="http://schemas.microsoft.com/office/drawing/2014/main" val="2490141923"/>
                    </a:ext>
                  </a:extLst>
                </a:gridCol>
                <a:gridCol w="4620045">
                  <a:extLst>
                    <a:ext uri="{9D8B030D-6E8A-4147-A177-3AD203B41FA5}">
                      <a16:colId xmlns:a16="http://schemas.microsoft.com/office/drawing/2014/main" val="3122498435"/>
                    </a:ext>
                  </a:extLst>
                </a:gridCol>
              </a:tblGrid>
              <a:tr h="631103">
                <a:tc>
                  <a:txBody>
                    <a:bodyPr/>
                    <a:lstStyle/>
                    <a:p>
                      <a:pPr marL="285750" lvl="0" indent="-285750">
                        <a:buFont typeface="Arial"/>
                        <a:buChar char="•"/>
                      </a:pPr>
                      <a:r>
                        <a:rPr lang="en-US" sz="1600" kern="1200" noProof="0">
                          <a:solidFill>
                            <a:srgbClr val="FFFFFF"/>
                          </a:solidFill>
                          <a:latin typeface="+mn-lt"/>
                          <a:ea typeface="+mn-ea"/>
                          <a:cs typeface="+mn-cs"/>
                        </a:rPr>
                        <a:t>The safety and / or security of the facility (active shooter(s) and / or the threat of gunfire, bomb threats and / or explosions, etc.)</a:t>
                      </a:r>
                      <a:endParaRPr lang="en-US" sz="1600" kern="1200">
                        <a:solidFill>
                          <a:srgbClr val="FFFFFF"/>
                        </a:solidFill>
                        <a:latin typeface="+mn-lt"/>
                        <a:ea typeface="+mn-ea"/>
                        <a:cs typeface="+mn-cs"/>
                      </a:endParaRPr>
                    </a:p>
                  </a:txBody>
                  <a:tcPr>
                    <a:noFill/>
                  </a:tcPr>
                </a:tc>
                <a:tc>
                  <a:txBody>
                    <a:bodyPr/>
                    <a:lstStyle/>
                    <a:p>
                      <a:pPr marL="285750" lvl="0" indent="-285750">
                        <a:buFont typeface="Arial"/>
                        <a:buChar char="•"/>
                      </a:pPr>
                      <a:r>
                        <a:rPr lang="en-US" sz="1600" kern="1200" noProof="0">
                          <a:solidFill>
                            <a:srgbClr val="FFFFFF"/>
                          </a:solidFill>
                          <a:latin typeface="+mn-lt"/>
                          <a:ea typeface="+mn-ea"/>
                          <a:cs typeface="+mn-cs"/>
                        </a:rPr>
                        <a:t>Critical damage to physical infrastructure(s) and / or systems that would impact patient care</a:t>
                      </a:r>
                      <a:endParaRPr lang="en-US" sz="1600" kern="1200">
                        <a:solidFill>
                          <a:srgbClr val="FFFFFF"/>
                        </a:solidFill>
                        <a:latin typeface="+mn-lt"/>
                        <a:ea typeface="+mn-ea"/>
                        <a:cs typeface="+mn-cs"/>
                      </a:endParaRPr>
                    </a:p>
                  </a:txBody>
                  <a:tcPr>
                    <a:noFill/>
                  </a:tcPr>
                </a:tc>
                <a:extLst>
                  <a:ext uri="{0D108BD9-81ED-4DB2-BD59-A6C34878D82A}">
                    <a16:rowId xmlns:a16="http://schemas.microsoft.com/office/drawing/2014/main" val="996455583"/>
                  </a:ext>
                </a:extLst>
              </a:tr>
              <a:tr h="397681">
                <a:tc>
                  <a:txBody>
                    <a:bodyPr/>
                    <a:lstStyle/>
                    <a:p>
                      <a:pPr marL="285750" lvl="0" indent="-285750">
                        <a:buFont typeface="Arial"/>
                        <a:buChar char="•"/>
                      </a:pPr>
                      <a:r>
                        <a:rPr lang="en-US" sz="1600" kern="1200" noProof="0">
                          <a:solidFill>
                            <a:srgbClr val="FFFFFF"/>
                          </a:solidFill>
                          <a:latin typeface="+mn-lt"/>
                          <a:ea typeface="+mn-ea"/>
                          <a:cs typeface="+mn-cs"/>
                        </a:rPr>
                        <a:t>A power outage AND a nonfunctional backup generator</a:t>
                      </a:r>
                      <a:endParaRPr lang="en-US" sz="1600" kern="1200">
                        <a:solidFill>
                          <a:srgbClr val="FFFFFF"/>
                        </a:solidFill>
                        <a:latin typeface="+mn-lt"/>
                        <a:ea typeface="+mn-ea"/>
                        <a:cs typeface="+mn-cs"/>
                      </a:endParaRPr>
                    </a:p>
                  </a:txBody>
                  <a:tcPr>
                    <a:noFill/>
                  </a:tcPr>
                </a:tc>
                <a:tc>
                  <a:txBody>
                    <a:bodyPr/>
                    <a:lstStyle/>
                    <a:p>
                      <a:pPr marL="285750" lvl="0" indent="-285750">
                        <a:buFont typeface="Arial"/>
                        <a:buChar char="•"/>
                      </a:pPr>
                      <a:r>
                        <a:rPr lang="en-US" sz="1600" kern="1200" noProof="0">
                          <a:solidFill>
                            <a:srgbClr val="FFFFFF"/>
                          </a:solidFill>
                          <a:latin typeface="+mn-lt"/>
                          <a:ea typeface="+mn-ea"/>
                          <a:cs typeface="+mn-cs"/>
                        </a:rPr>
                        <a:t>A hazardous materials exposure</a:t>
                      </a:r>
                      <a:endParaRPr lang="en-US" sz="1600" kern="1200">
                        <a:solidFill>
                          <a:srgbClr val="FFFFFF"/>
                        </a:solidFill>
                        <a:latin typeface="+mn-lt"/>
                        <a:ea typeface="+mn-ea"/>
                        <a:cs typeface="+mn-cs"/>
                      </a:endParaRPr>
                    </a:p>
                  </a:txBody>
                  <a:tcPr>
                    <a:noFill/>
                  </a:tcPr>
                </a:tc>
                <a:extLst>
                  <a:ext uri="{0D108BD9-81ED-4DB2-BD59-A6C34878D82A}">
                    <a16:rowId xmlns:a16="http://schemas.microsoft.com/office/drawing/2014/main" val="2978003040"/>
                  </a:ext>
                </a:extLst>
              </a:tr>
              <a:tr h="397681">
                <a:tc>
                  <a:txBody>
                    <a:bodyPr/>
                    <a:lstStyle/>
                    <a:p>
                      <a:pPr marL="285750" lvl="0" indent="-285750">
                        <a:buFont typeface="Arial"/>
                        <a:buChar char="•"/>
                      </a:pPr>
                      <a:r>
                        <a:rPr lang="en-US" sz="1600" kern="1200" noProof="0">
                          <a:solidFill>
                            <a:srgbClr val="FFFFFF"/>
                          </a:solidFill>
                          <a:latin typeface="+mn-lt"/>
                          <a:ea typeface="+mn-ea"/>
                          <a:cs typeface="+mn-cs"/>
                        </a:rPr>
                        <a:t>A disruption or contamination of the facility’s water supply</a:t>
                      </a:r>
                      <a:endParaRPr lang="en-US" sz="1600" kern="1200">
                        <a:solidFill>
                          <a:srgbClr val="FFFFFF"/>
                        </a:solidFill>
                        <a:latin typeface="+mn-lt"/>
                        <a:ea typeface="+mn-ea"/>
                        <a:cs typeface="+mn-cs"/>
                      </a:endParaRPr>
                    </a:p>
                  </a:txBody>
                  <a:tcPr>
                    <a:noFill/>
                  </a:tcPr>
                </a:tc>
                <a:tc>
                  <a:txBody>
                    <a:bodyPr/>
                    <a:lstStyle/>
                    <a:p>
                      <a:pPr marL="285750" lvl="0" indent="-285750">
                        <a:buFont typeface="Arial"/>
                        <a:buChar char="•"/>
                      </a:pPr>
                      <a:r>
                        <a:rPr lang="en-US" sz="1600" kern="1200" noProof="0">
                          <a:solidFill>
                            <a:srgbClr val="FFFFFF"/>
                          </a:solidFill>
                          <a:latin typeface="+mn-lt"/>
                          <a:ea typeface="+mn-ea"/>
                          <a:cs typeface="+mn-cs"/>
                        </a:rPr>
                        <a:t>Flooding or fire</a:t>
                      </a:r>
                    </a:p>
                  </a:txBody>
                  <a:tcPr>
                    <a:noFill/>
                  </a:tcPr>
                </a:tc>
                <a:extLst>
                  <a:ext uri="{0D108BD9-81ED-4DB2-BD59-A6C34878D82A}">
                    <a16:rowId xmlns:a16="http://schemas.microsoft.com/office/drawing/2014/main" val="1132321985"/>
                  </a:ext>
                </a:extLst>
              </a:tr>
            </a:tbl>
          </a:graphicData>
        </a:graphic>
      </p:graphicFrame>
      <p:sp>
        <p:nvSpPr>
          <p:cNvPr id="4" name="TextBox 3">
            <a:extLst>
              <a:ext uri="{FF2B5EF4-FFF2-40B4-BE49-F238E27FC236}">
                <a16:creationId xmlns:a16="http://schemas.microsoft.com/office/drawing/2014/main" id="{6B6178AE-CF0D-0288-603F-A5E362BB3CE4}"/>
              </a:ext>
            </a:extLst>
          </p:cNvPr>
          <p:cNvSpPr txBox="1"/>
          <p:nvPr/>
        </p:nvSpPr>
        <p:spPr>
          <a:xfrm>
            <a:off x="1199705" y="2289544"/>
            <a:ext cx="103383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600"/>
              <a:t>Ambulance</a:t>
            </a:r>
            <a:r>
              <a:rPr lang="en-US" sz="1600">
                <a:ea typeface="+mn-lt"/>
                <a:cs typeface="+mn-lt"/>
              </a:rPr>
              <a:t> redirection occurs when the ninety (90) minute APOT threshold has been met, requiring the </a:t>
            </a:r>
            <a:r>
              <a:rPr lang="en-US" sz="1600" b="1" u="sng">
                <a:ea typeface="+mn-lt"/>
                <a:cs typeface="+mn-lt"/>
              </a:rPr>
              <a:t>temporary</a:t>
            </a:r>
            <a:r>
              <a:rPr lang="en-US" sz="1600">
                <a:ea typeface="+mn-lt"/>
                <a:cs typeface="+mn-lt"/>
              </a:rPr>
              <a:t> diversion of ambulances to other, less congested hospitals.</a:t>
            </a:r>
          </a:p>
        </p:txBody>
      </p:sp>
      <p:sp>
        <p:nvSpPr>
          <p:cNvPr id="6" name="TextBox 5">
            <a:extLst>
              <a:ext uri="{FF2B5EF4-FFF2-40B4-BE49-F238E27FC236}">
                <a16:creationId xmlns:a16="http://schemas.microsoft.com/office/drawing/2014/main" id="{042A5A61-06DE-D2AE-0B32-7A23A496B053}"/>
              </a:ext>
            </a:extLst>
          </p:cNvPr>
          <p:cNvSpPr txBox="1"/>
          <p:nvPr/>
        </p:nvSpPr>
        <p:spPr>
          <a:xfrm>
            <a:off x="1200592" y="2799020"/>
            <a:ext cx="1033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600"/>
              <a:t>EDCs are initiated when </a:t>
            </a:r>
            <a:r>
              <a:rPr lang="en-US" sz="1600" u="sng"/>
              <a:t>unusual and / or unforeseen events occur</a:t>
            </a:r>
            <a:r>
              <a:rPr lang="en-US" sz="1600"/>
              <a:t>, at or within any prehospital receiving center (PRC), that cause a significant disruption in physical plant operations, preventing the ability to treat patients in the ED. Examples of significant disruptions that will result in an ED closure include incidents involving:</a:t>
            </a:r>
          </a:p>
        </p:txBody>
      </p:sp>
      <p:sp>
        <p:nvSpPr>
          <p:cNvPr id="7" name="TextBox 6">
            <a:extLst>
              <a:ext uri="{FF2B5EF4-FFF2-40B4-BE49-F238E27FC236}">
                <a16:creationId xmlns:a16="http://schemas.microsoft.com/office/drawing/2014/main" id="{325E1F79-3995-3E11-22DB-AC59D2F7EC5A}"/>
              </a:ext>
            </a:extLst>
          </p:cNvPr>
          <p:cNvSpPr txBox="1"/>
          <p:nvPr/>
        </p:nvSpPr>
        <p:spPr>
          <a:xfrm>
            <a:off x="1475267" y="4945025"/>
            <a:ext cx="100637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The REMSA Duty Officer must be contacted immediately ((951) 712-3342) when any of the events listed above have</a:t>
            </a:r>
            <a:br>
              <a:rPr lang="en-US" sz="1600">
                <a:ea typeface="+mn-lt"/>
                <a:cs typeface="+mn-lt"/>
              </a:rPr>
            </a:br>
            <a:r>
              <a:rPr lang="en-US" sz="1600">
                <a:ea typeface="+mn-lt"/>
                <a:cs typeface="+mn-lt"/>
              </a:rPr>
              <a:t>occurred. </a:t>
            </a:r>
          </a:p>
        </p:txBody>
      </p:sp>
      <p:sp>
        <p:nvSpPr>
          <p:cNvPr id="8" name="TextBox 7">
            <a:extLst>
              <a:ext uri="{FF2B5EF4-FFF2-40B4-BE49-F238E27FC236}">
                <a16:creationId xmlns:a16="http://schemas.microsoft.com/office/drawing/2014/main" id="{F4A1B2A2-0891-AE96-D085-1361B0292AB3}"/>
              </a:ext>
            </a:extLst>
          </p:cNvPr>
          <p:cNvSpPr txBox="1"/>
          <p:nvPr/>
        </p:nvSpPr>
        <p:spPr>
          <a:xfrm>
            <a:off x="1472609" y="5527157"/>
            <a:ext cx="100646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Examples of events that do NOT qualify as significant disruptions in physical plant operations include staffing shortages (immediate, short- or long-term), lack of available inpatient beds, an outage of internet and / or intranet connectivity (including the use of an EHR system, i.e., “downtime”), etc.</a:t>
            </a:r>
            <a:endParaRPr lang="en-US"/>
          </a:p>
          <a:p>
            <a:endParaRPr lang="en-US" sz="1600"/>
          </a:p>
        </p:txBody>
      </p:sp>
    </p:spTree>
    <p:extLst>
      <p:ext uri="{BB962C8B-B14F-4D97-AF65-F5344CB8AC3E}">
        <p14:creationId xmlns:p14="http://schemas.microsoft.com/office/powerpoint/2010/main" val="19174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D6967-C380-C496-4A98-B993E364AF1F}"/>
              </a:ext>
            </a:extLst>
          </p:cNvPr>
          <p:cNvSpPr txBox="1"/>
          <p:nvPr/>
        </p:nvSpPr>
        <p:spPr>
          <a:xfrm>
            <a:off x="1201479" y="345559"/>
            <a:ext cx="10517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a:solidFill>
                  <a:schemeClr val="bg2"/>
                </a:solidFill>
              </a:rPr>
              <a:t>HOUSEKEEPING: </a:t>
            </a:r>
            <a:endParaRPr lang="en-US" sz="3600">
              <a:solidFill>
                <a:schemeClr val="bg2"/>
              </a:solidFill>
            </a:endParaRPr>
          </a:p>
          <a:p>
            <a:r>
              <a:rPr lang="en-US" sz="3600" cap="all">
                <a:solidFill>
                  <a:schemeClr val="bg2"/>
                </a:solidFill>
              </a:rPr>
              <a:t>REMSA POLICY #6103 &amp; #6104 REFRESHER</a:t>
            </a:r>
            <a:br>
              <a:rPr lang="en-US" cap="all">
                <a:solidFill>
                  <a:schemeClr val="bg2"/>
                </a:solidFill>
              </a:rPr>
            </a:br>
            <a:r>
              <a:rPr lang="en-US" cap="all">
                <a:solidFill>
                  <a:schemeClr val="bg2"/>
                </a:solidFill>
              </a:rPr>
              <a:t>AMBULANCE DIVERSION &amp; APOD AMBULANCE REDIRECTION (cont.)</a:t>
            </a:r>
            <a:endParaRPr lang="en-US">
              <a:solidFill>
                <a:schemeClr val="bg2"/>
              </a:solidFill>
            </a:endParaRPr>
          </a:p>
        </p:txBody>
      </p:sp>
      <p:sp>
        <p:nvSpPr>
          <p:cNvPr id="3" name="Speech Bubble: Oval 2">
            <a:extLst>
              <a:ext uri="{FF2B5EF4-FFF2-40B4-BE49-F238E27FC236}">
                <a16:creationId xmlns:a16="http://schemas.microsoft.com/office/drawing/2014/main" id="{994CC01B-9D81-4F51-106D-EB8DF9A72788}"/>
              </a:ext>
            </a:extLst>
          </p:cNvPr>
          <p:cNvSpPr/>
          <p:nvPr/>
        </p:nvSpPr>
        <p:spPr>
          <a:xfrm>
            <a:off x="1205909" y="2000692"/>
            <a:ext cx="9693347" cy="850605"/>
          </a:xfrm>
          <a:prstGeom prst="wedgeEllipseCallou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What if we're on redirect but we're the closest stroke / STEMI / trauma center to a patient that needs stroke / STEMI / trauma services?</a:t>
            </a:r>
          </a:p>
        </p:txBody>
      </p:sp>
      <p:sp>
        <p:nvSpPr>
          <p:cNvPr id="4" name="Speech Bubble: Oval 3">
            <a:extLst>
              <a:ext uri="{FF2B5EF4-FFF2-40B4-BE49-F238E27FC236}">
                <a16:creationId xmlns:a16="http://schemas.microsoft.com/office/drawing/2014/main" id="{CF452563-1591-BB64-D632-73B3041C6093}"/>
              </a:ext>
            </a:extLst>
          </p:cNvPr>
          <p:cNvSpPr/>
          <p:nvPr/>
        </p:nvSpPr>
        <p:spPr>
          <a:xfrm>
            <a:off x="1206694" y="4573704"/>
            <a:ext cx="9693347" cy="824023"/>
          </a:xfrm>
          <a:prstGeom prst="wedgeEllipseCallou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FFFFFF"/>
                </a:solidFill>
                <a:latin typeface="Corbel"/>
              </a:rPr>
              <a:t>What if we're on redirect or EDC but the patient explicitly requests to be transported here?</a:t>
            </a:r>
            <a:r>
              <a:rPr lang="en-US">
                <a:latin typeface="Corbel"/>
                <a:ea typeface="Corbel"/>
                <a:cs typeface="Corbel"/>
              </a:rPr>
              <a:t>​</a:t>
            </a:r>
            <a:endParaRPr lang="en-US"/>
          </a:p>
        </p:txBody>
      </p:sp>
      <p:sp>
        <p:nvSpPr>
          <p:cNvPr id="8" name="TextBox 7">
            <a:extLst>
              <a:ext uri="{FF2B5EF4-FFF2-40B4-BE49-F238E27FC236}">
                <a16:creationId xmlns:a16="http://schemas.microsoft.com/office/drawing/2014/main" id="{479863FA-0533-6559-B35B-8F70CDD61BE6}"/>
              </a:ext>
            </a:extLst>
          </p:cNvPr>
          <p:cNvSpPr txBox="1"/>
          <p:nvPr/>
        </p:nvSpPr>
        <p:spPr>
          <a:xfrm>
            <a:off x="1204922" y="5633314"/>
            <a:ext cx="96986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If your ED is on redirect, it is imperative that the transporting paramedic explains the extended offload delay times that your facility is experiencing. They must also ensure that the patient understands what they are being told; however, if they insist, transport to your facility is permitted.</a:t>
            </a:r>
          </a:p>
        </p:txBody>
      </p:sp>
      <p:grpSp>
        <p:nvGrpSpPr>
          <p:cNvPr id="14" name="Group 13">
            <a:extLst>
              <a:ext uri="{FF2B5EF4-FFF2-40B4-BE49-F238E27FC236}">
                <a16:creationId xmlns:a16="http://schemas.microsoft.com/office/drawing/2014/main" id="{ACDC95A1-EB96-0E5B-23C3-FDB6FFA5A482}"/>
              </a:ext>
            </a:extLst>
          </p:cNvPr>
          <p:cNvGrpSpPr/>
          <p:nvPr/>
        </p:nvGrpSpPr>
        <p:grpSpPr>
          <a:xfrm>
            <a:off x="1197935" y="3058282"/>
            <a:ext cx="10396671" cy="1066912"/>
            <a:chOff x="1197935" y="3058282"/>
            <a:chExt cx="10396671" cy="1066912"/>
          </a:xfrm>
        </p:grpSpPr>
        <p:sp>
          <p:nvSpPr>
            <p:cNvPr id="11" name="Arrow: Left 10">
              <a:extLst>
                <a:ext uri="{FF2B5EF4-FFF2-40B4-BE49-F238E27FC236}">
                  <a16:creationId xmlns:a16="http://schemas.microsoft.com/office/drawing/2014/main" id="{A5FB26B0-97EA-AFD5-0747-80CBB49E2D6B}"/>
                </a:ext>
              </a:extLst>
            </p:cNvPr>
            <p:cNvSpPr/>
            <p:nvPr/>
          </p:nvSpPr>
          <p:spPr>
            <a:xfrm>
              <a:off x="6457198" y="3139394"/>
              <a:ext cx="513906" cy="3455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8F7B802-17B8-191F-29D9-82AE0113CA29}"/>
                </a:ext>
              </a:extLst>
            </p:cNvPr>
            <p:cNvSpPr txBox="1"/>
            <p:nvPr/>
          </p:nvSpPr>
          <p:spPr>
            <a:xfrm>
              <a:off x="7004590" y="3161415"/>
              <a:ext cx="44639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REMSA Policy #6103 –  Ambulance Diversion</a:t>
              </a:r>
            </a:p>
          </p:txBody>
        </p:sp>
        <p:pic>
          <p:nvPicPr>
            <p:cNvPr id="5" name="Picture 5">
              <a:extLst>
                <a:ext uri="{FF2B5EF4-FFF2-40B4-BE49-F238E27FC236}">
                  <a16:creationId xmlns:a16="http://schemas.microsoft.com/office/drawing/2014/main" id="{317128F2-4CBB-E80C-F23F-62839FB5964E}"/>
                </a:ext>
              </a:extLst>
            </p:cNvPr>
            <p:cNvPicPr>
              <a:picLocks noChangeAspect="1"/>
            </p:cNvPicPr>
            <p:nvPr/>
          </p:nvPicPr>
          <p:blipFill>
            <a:blip r:embed="rId2"/>
            <a:stretch>
              <a:fillRect/>
            </a:stretch>
          </p:blipFill>
          <p:spPr>
            <a:xfrm>
              <a:off x="1197935" y="3698306"/>
              <a:ext cx="7200013" cy="372833"/>
            </a:xfrm>
            <a:prstGeom prst="rect">
              <a:avLst/>
            </a:prstGeom>
          </p:spPr>
        </p:pic>
        <p:pic>
          <p:nvPicPr>
            <p:cNvPr id="6" name="Picture 8">
              <a:extLst>
                <a:ext uri="{FF2B5EF4-FFF2-40B4-BE49-F238E27FC236}">
                  <a16:creationId xmlns:a16="http://schemas.microsoft.com/office/drawing/2014/main" id="{695B3F85-5318-4C0C-35DA-D5FF5D4578E7}"/>
                </a:ext>
              </a:extLst>
            </p:cNvPr>
            <p:cNvPicPr>
              <a:picLocks noChangeAspect="1"/>
            </p:cNvPicPr>
            <p:nvPr/>
          </p:nvPicPr>
          <p:blipFill>
            <a:blip r:embed="rId3"/>
            <a:stretch>
              <a:fillRect/>
            </a:stretch>
          </p:blipFill>
          <p:spPr>
            <a:xfrm>
              <a:off x="1208766" y="3058282"/>
              <a:ext cx="5064641" cy="520319"/>
            </a:xfrm>
            <a:prstGeom prst="rect">
              <a:avLst/>
            </a:prstGeom>
          </p:spPr>
        </p:pic>
        <p:sp>
          <p:nvSpPr>
            <p:cNvPr id="9" name="TextBox 8">
              <a:extLst>
                <a:ext uri="{FF2B5EF4-FFF2-40B4-BE49-F238E27FC236}">
                  <a16:creationId xmlns:a16="http://schemas.microsoft.com/office/drawing/2014/main" id="{8CEBD34D-2F98-D317-C583-AD9046EEA350}"/>
                </a:ext>
              </a:extLst>
            </p:cNvPr>
            <p:cNvSpPr txBox="1"/>
            <p:nvPr/>
          </p:nvSpPr>
          <p:spPr>
            <a:xfrm>
              <a:off x="9050767" y="3601974"/>
              <a:ext cx="25438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REMSA Policy #6104 - </a:t>
              </a:r>
            </a:p>
            <a:p>
              <a:r>
                <a:rPr lang="en-US" sz="1400"/>
                <a:t>APOD Ambulance Redirection</a:t>
              </a:r>
            </a:p>
          </p:txBody>
        </p:sp>
        <p:sp>
          <p:nvSpPr>
            <p:cNvPr id="10" name="Arrow: Left 9">
              <a:extLst>
                <a:ext uri="{FF2B5EF4-FFF2-40B4-BE49-F238E27FC236}">
                  <a16:creationId xmlns:a16="http://schemas.microsoft.com/office/drawing/2014/main" id="{0D196315-A49C-B7DB-ABB1-F7F11900F47F}"/>
                </a:ext>
              </a:extLst>
            </p:cNvPr>
            <p:cNvSpPr/>
            <p:nvPr/>
          </p:nvSpPr>
          <p:spPr>
            <a:xfrm>
              <a:off x="8548871" y="3722478"/>
              <a:ext cx="434162" cy="3366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6BD3180-E4E2-9729-920F-34EAD3A60843}"/>
              </a:ext>
            </a:extLst>
          </p:cNvPr>
          <p:cNvSpPr txBox="1"/>
          <p:nvPr/>
        </p:nvSpPr>
        <p:spPr>
          <a:xfrm>
            <a:off x="1132148" y="4129509"/>
            <a:ext cx="104172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*Hospitals on EDC should make every effort to accept a specialty care patient if/when possible</a:t>
            </a:r>
          </a:p>
        </p:txBody>
      </p:sp>
    </p:spTree>
    <p:extLst>
      <p:ext uri="{BB962C8B-B14F-4D97-AF65-F5344CB8AC3E}">
        <p14:creationId xmlns:p14="http://schemas.microsoft.com/office/powerpoint/2010/main" val="30492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D6967-C380-C496-4A98-B993E364AF1F}"/>
              </a:ext>
            </a:extLst>
          </p:cNvPr>
          <p:cNvSpPr txBox="1"/>
          <p:nvPr/>
        </p:nvSpPr>
        <p:spPr>
          <a:xfrm>
            <a:off x="1201479" y="345559"/>
            <a:ext cx="10517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a:solidFill>
                  <a:schemeClr val="bg2"/>
                </a:solidFill>
              </a:rPr>
              <a:t>HOUSEKEEPING: </a:t>
            </a:r>
            <a:endParaRPr lang="en-US" sz="3600">
              <a:solidFill>
                <a:schemeClr val="bg2"/>
              </a:solidFill>
            </a:endParaRPr>
          </a:p>
          <a:p>
            <a:r>
              <a:rPr lang="en-US" sz="3600" cap="all">
                <a:solidFill>
                  <a:schemeClr val="bg2"/>
                </a:solidFill>
              </a:rPr>
              <a:t>REMSA POLICY #6103 &amp; #6104 REFRESHER</a:t>
            </a:r>
            <a:br>
              <a:rPr lang="en-US" cap="all">
                <a:solidFill>
                  <a:schemeClr val="bg2"/>
                </a:solidFill>
              </a:rPr>
            </a:br>
            <a:r>
              <a:rPr lang="en-US" cap="all">
                <a:solidFill>
                  <a:schemeClr val="bg2"/>
                </a:solidFill>
              </a:rPr>
              <a:t>AMBULANCE DIVERSION &amp; APOD AMBULANCE REDIRECTION (cont.)</a:t>
            </a:r>
            <a:endParaRPr lang="en-US">
              <a:solidFill>
                <a:schemeClr val="bg2"/>
              </a:solidFill>
            </a:endParaRPr>
          </a:p>
        </p:txBody>
      </p:sp>
      <p:sp>
        <p:nvSpPr>
          <p:cNvPr id="3" name="Speech Bubble: Oval 2">
            <a:extLst>
              <a:ext uri="{FF2B5EF4-FFF2-40B4-BE49-F238E27FC236}">
                <a16:creationId xmlns:a16="http://schemas.microsoft.com/office/drawing/2014/main" id="{994CC01B-9D81-4F51-106D-EB8DF9A72788}"/>
              </a:ext>
            </a:extLst>
          </p:cNvPr>
          <p:cNvSpPr/>
          <p:nvPr/>
        </p:nvSpPr>
        <p:spPr>
          <a:xfrm>
            <a:off x="1205909" y="2000692"/>
            <a:ext cx="9693347" cy="850605"/>
          </a:xfrm>
          <a:prstGeom prst="wedgeEllipseCallou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Are there any patients that can still be transported to our ED, even if we are on EDC?</a:t>
            </a:r>
          </a:p>
        </p:txBody>
      </p:sp>
      <p:sp>
        <p:nvSpPr>
          <p:cNvPr id="7" name="TextBox 6">
            <a:extLst>
              <a:ext uri="{FF2B5EF4-FFF2-40B4-BE49-F238E27FC236}">
                <a16:creationId xmlns:a16="http://schemas.microsoft.com/office/drawing/2014/main" id="{D4605393-0712-FD36-EE02-3B6BC347DD3E}"/>
              </a:ext>
            </a:extLst>
          </p:cNvPr>
          <p:cNvSpPr txBox="1"/>
          <p:nvPr/>
        </p:nvSpPr>
        <p:spPr>
          <a:xfrm>
            <a:off x="1209453" y="3028506"/>
            <a:ext cx="968803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t>YES</a:t>
            </a:r>
            <a:r>
              <a:rPr lang="en-US" sz="1600"/>
              <a:t>. Patients experiencing</a:t>
            </a:r>
            <a:r>
              <a:rPr lang="en-US" sz="1600">
                <a:ea typeface="+mn-lt"/>
                <a:cs typeface="+mn-lt"/>
              </a:rPr>
              <a:t> unresolved anaphylaxis, an unmanageable airway (i.e., EMS personnel are unable to effectively ventilate with a bag-valve-mask (BVM)) and/or uncontrolled non-traumatic hemorrhage will still be transported to the closest ED UNLESS the EDC is caused by critical damage to physical infrastructure(s) and/or systems that would impact patient care.</a:t>
            </a:r>
            <a:endParaRPr lang="en-US"/>
          </a:p>
        </p:txBody>
      </p:sp>
      <p:sp>
        <p:nvSpPr>
          <p:cNvPr id="5" name="Speech Bubble: Oval 4">
            <a:extLst>
              <a:ext uri="{FF2B5EF4-FFF2-40B4-BE49-F238E27FC236}">
                <a16:creationId xmlns:a16="http://schemas.microsoft.com/office/drawing/2014/main" id="{F00539E1-D330-DB56-02BB-82FF51AC61E2}"/>
              </a:ext>
            </a:extLst>
          </p:cNvPr>
          <p:cNvSpPr/>
          <p:nvPr/>
        </p:nvSpPr>
        <p:spPr>
          <a:xfrm>
            <a:off x="1205909" y="4100622"/>
            <a:ext cx="9693347" cy="1329071"/>
          </a:xfrm>
          <a:prstGeom prst="wedgeEllipseCallou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ea typeface="+mn-lt"/>
                <a:cs typeface="+mn-lt"/>
              </a:rPr>
              <a:t>But what if we're a base hospital and we're on redirect or EDC and we're the closest stroke / STEMI / trauma center to a patient that needs stroke / STEMI / trauma services? Or we're on redirect and the patient explicitly requests to be transported here?</a:t>
            </a:r>
          </a:p>
        </p:txBody>
      </p:sp>
      <p:sp>
        <p:nvSpPr>
          <p:cNvPr id="6" name="TextBox 5">
            <a:extLst>
              <a:ext uri="{FF2B5EF4-FFF2-40B4-BE49-F238E27FC236}">
                <a16:creationId xmlns:a16="http://schemas.microsoft.com/office/drawing/2014/main" id="{1C5042B4-9167-B2B5-895C-885C82DCAD55}"/>
              </a:ext>
            </a:extLst>
          </p:cNvPr>
          <p:cNvSpPr txBox="1"/>
          <p:nvPr/>
        </p:nvSpPr>
        <p:spPr>
          <a:xfrm>
            <a:off x="1205909" y="5602471"/>
            <a:ext cx="96968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Regardless of a hospital's status as a PRC or a base station, </a:t>
            </a:r>
            <a:r>
              <a:rPr lang="en-US" sz="1600" u="sng"/>
              <a:t>transporting ALS ambulances cannot be redirected if / when their patient requires stroke / STEMI / trauma services</a:t>
            </a:r>
            <a:r>
              <a:rPr lang="en-US" sz="1600"/>
              <a:t> (unless the trauma center is on trauma diversion).</a:t>
            </a:r>
          </a:p>
        </p:txBody>
      </p:sp>
    </p:spTree>
    <p:extLst>
      <p:ext uri="{BB962C8B-B14F-4D97-AF65-F5344CB8AC3E}">
        <p14:creationId xmlns:p14="http://schemas.microsoft.com/office/powerpoint/2010/main" val="21470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E7D2B64-5211-48F2-B859-F062FA48A631}"/>
              </a:ext>
            </a:extLst>
          </p:cNvPr>
          <p:cNvSpPr>
            <a:spLocks noGrp="1"/>
          </p:cNvSpPr>
          <p:nvPr>
            <p:ph idx="1"/>
          </p:nvPr>
        </p:nvSpPr>
        <p:spPr>
          <a:xfrm>
            <a:off x="7405591" y="1943433"/>
            <a:ext cx="3581408" cy="4681419"/>
          </a:xfrm>
        </p:spPr>
        <p:txBody>
          <a:bodyPr/>
          <a:lstStyle/>
          <a:p>
            <a:pPr marL="0" indent="0">
              <a:buNone/>
            </a:pPr>
            <a:r>
              <a:rPr lang="en-US"/>
              <a:t>Addition of Policy Category definitions</a:t>
            </a:r>
          </a:p>
          <a:p>
            <a:endParaRPr lang="en-US"/>
          </a:p>
        </p:txBody>
      </p:sp>
      <p:pic>
        <p:nvPicPr>
          <p:cNvPr id="3" name="Picture 2">
            <a:extLst>
              <a:ext uri="{FF2B5EF4-FFF2-40B4-BE49-F238E27FC236}">
                <a16:creationId xmlns:a16="http://schemas.microsoft.com/office/drawing/2014/main" id="{42F62605-18E5-460D-A8C2-31625F871FF7}"/>
              </a:ext>
            </a:extLst>
          </p:cNvPr>
          <p:cNvPicPr>
            <a:picLocks noChangeAspect="1"/>
          </p:cNvPicPr>
          <p:nvPr/>
        </p:nvPicPr>
        <p:blipFill>
          <a:blip r:embed="rId2"/>
          <a:stretch>
            <a:fillRect/>
          </a:stretch>
        </p:blipFill>
        <p:spPr>
          <a:xfrm>
            <a:off x="1202919" y="1931117"/>
            <a:ext cx="6202672" cy="4706049"/>
          </a:xfrm>
          <a:prstGeom prst="rect">
            <a:avLst/>
          </a:prstGeom>
        </p:spPr>
      </p:pic>
      <p:sp>
        <p:nvSpPr>
          <p:cNvPr id="11" name="Title 7">
            <a:extLst>
              <a:ext uri="{FF2B5EF4-FFF2-40B4-BE49-F238E27FC236}">
                <a16:creationId xmlns:a16="http://schemas.microsoft.com/office/drawing/2014/main" id="{54E82FF9-390B-478E-863F-F33554CB310D}"/>
              </a:ext>
            </a:extLst>
          </p:cNvPr>
          <p:cNvSpPr>
            <a:spLocks noGrp="1"/>
          </p:cNvSpPr>
          <p:nvPr>
            <p:ph type="title"/>
          </p:nvPr>
        </p:nvSpPr>
        <p:spPr>
          <a:xfrm>
            <a:off x="1202919" y="284176"/>
            <a:ext cx="9784080" cy="1508760"/>
          </a:xfrm>
        </p:spPr>
        <p:txBody>
          <a:bodyPr>
            <a:normAutofit/>
          </a:bodyPr>
          <a:lstStyle/>
          <a:p>
            <a:pPr>
              <a:lnSpc>
                <a:spcPct val="100000"/>
              </a:lnSpc>
              <a:spcBef>
                <a:spcPts val="0"/>
              </a:spcBef>
            </a:pPr>
            <a:r>
              <a:rPr lang="en-US" sz="3600"/>
              <a:t>Housekeeping: REMSA Policy #8301</a:t>
            </a:r>
            <a:br>
              <a:rPr lang="en-US" sz="3600"/>
            </a:br>
            <a:r>
              <a:rPr lang="en-US" sz="1800"/>
              <a:t>Policy Review Process</a:t>
            </a:r>
            <a:endParaRPr lang="en-US" sz="2000"/>
          </a:p>
        </p:txBody>
      </p:sp>
    </p:spTree>
    <p:extLst>
      <p:ext uri="{BB962C8B-B14F-4D97-AF65-F5344CB8AC3E}">
        <p14:creationId xmlns:p14="http://schemas.microsoft.com/office/powerpoint/2010/main" val="148165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781007-443C-44D1-BD18-7A76DAFC0DD3}"/>
              </a:ext>
            </a:extLst>
          </p:cNvPr>
          <p:cNvPicPr>
            <a:picLocks noChangeAspect="1"/>
          </p:cNvPicPr>
          <p:nvPr/>
        </p:nvPicPr>
        <p:blipFill>
          <a:blip r:embed="rId2"/>
          <a:stretch>
            <a:fillRect/>
          </a:stretch>
        </p:blipFill>
        <p:spPr>
          <a:xfrm>
            <a:off x="2590799" y="2020078"/>
            <a:ext cx="7010400" cy="1333500"/>
          </a:xfrm>
          <a:prstGeom prst="rect">
            <a:avLst/>
          </a:prstGeom>
        </p:spPr>
      </p:pic>
      <p:pic>
        <p:nvPicPr>
          <p:cNvPr id="10" name="Picture 9">
            <a:extLst>
              <a:ext uri="{FF2B5EF4-FFF2-40B4-BE49-F238E27FC236}">
                <a16:creationId xmlns:a16="http://schemas.microsoft.com/office/drawing/2014/main" id="{1716CC2C-7730-4EC8-AFDC-043C782B7FB3}"/>
              </a:ext>
            </a:extLst>
          </p:cNvPr>
          <p:cNvPicPr>
            <a:picLocks noChangeAspect="1"/>
          </p:cNvPicPr>
          <p:nvPr/>
        </p:nvPicPr>
        <p:blipFill>
          <a:blip r:embed="rId3"/>
          <a:stretch>
            <a:fillRect/>
          </a:stretch>
        </p:blipFill>
        <p:spPr>
          <a:xfrm>
            <a:off x="2643186" y="4332536"/>
            <a:ext cx="6905625" cy="800100"/>
          </a:xfrm>
          <a:prstGeom prst="rect">
            <a:avLst/>
          </a:prstGeom>
        </p:spPr>
      </p:pic>
      <p:sp>
        <p:nvSpPr>
          <p:cNvPr id="11" name="TextBox 10">
            <a:extLst>
              <a:ext uri="{FF2B5EF4-FFF2-40B4-BE49-F238E27FC236}">
                <a16:creationId xmlns:a16="http://schemas.microsoft.com/office/drawing/2014/main" id="{1D9037CE-7F65-4663-9B08-D7C9ED8737C8}"/>
              </a:ext>
            </a:extLst>
          </p:cNvPr>
          <p:cNvSpPr txBox="1"/>
          <p:nvPr/>
        </p:nvSpPr>
        <p:spPr>
          <a:xfrm>
            <a:off x="1049134" y="3517646"/>
            <a:ext cx="10093731" cy="646331"/>
          </a:xfrm>
          <a:prstGeom prst="rect">
            <a:avLst/>
          </a:prstGeom>
          <a:noFill/>
        </p:spPr>
        <p:txBody>
          <a:bodyPr wrap="square" lIns="91440" tIns="45720" rIns="91440" bIns="45720" rtlCol="0" anchor="t">
            <a:spAutoFit/>
          </a:bodyPr>
          <a:lstStyle/>
          <a:p>
            <a:r>
              <a:rPr lang="en-US" u="sng"/>
              <a:t>Reminder</a:t>
            </a:r>
            <a:r>
              <a:rPr lang="en-US"/>
              <a:t>: all committees are advisory in nature - final approving authority belongs to the REMSA Medical Director</a:t>
            </a:r>
          </a:p>
        </p:txBody>
      </p:sp>
      <p:sp>
        <p:nvSpPr>
          <p:cNvPr id="12" name="TextBox 11">
            <a:extLst>
              <a:ext uri="{FF2B5EF4-FFF2-40B4-BE49-F238E27FC236}">
                <a16:creationId xmlns:a16="http://schemas.microsoft.com/office/drawing/2014/main" id="{579C9F21-480C-4932-ABA2-1D43B6C8EF42}"/>
              </a:ext>
            </a:extLst>
          </p:cNvPr>
          <p:cNvSpPr txBox="1"/>
          <p:nvPr/>
        </p:nvSpPr>
        <p:spPr>
          <a:xfrm>
            <a:off x="1048094" y="5321240"/>
            <a:ext cx="10093730" cy="923330"/>
          </a:xfrm>
          <a:prstGeom prst="rect">
            <a:avLst/>
          </a:prstGeom>
          <a:noFill/>
        </p:spPr>
        <p:txBody>
          <a:bodyPr wrap="square" rtlCol="0">
            <a:spAutoFit/>
          </a:bodyPr>
          <a:lstStyle/>
          <a:p>
            <a:r>
              <a:rPr lang="en-US" u="sng"/>
              <a:t>Takeaway</a:t>
            </a:r>
            <a:r>
              <a:rPr lang="en-US"/>
              <a:t>: new steps have been added to the policy and protocol review process to make sure everyone’s time is respected, and that the strongest and most meaningful ideas make it to the public comment period</a:t>
            </a:r>
          </a:p>
        </p:txBody>
      </p:sp>
      <p:sp>
        <p:nvSpPr>
          <p:cNvPr id="9" name="Title 7">
            <a:extLst>
              <a:ext uri="{FF2B5EF4-FFF2-40B4-BE49-F238E27FC236}">
                <a16:creationId xmlns:a16="http://schemas.microsoft.com/office/drawing/2014/main" id="{EF47A663-C7A2-4073-AA79-560BF09EC89C}"/>
              </a:ext>
            </a:extLst>
          </p:cNvPr>
          <p:cNvSpPr>
            <a:spLocks noGrp="1"/>
          </p:cNvSpPr>
          <p:nvPr>
            <p:ph type="title"/>
          </p:nvPr>
        </p:nvSpPr>
        <p:spPr>
          <a:xfrm>
            <a:off x="1202919" y="284176"/>
            <a:ext cx="9784080" cy="1508760"/>
          </a:xfrm>
        </p:spPr>
        <p:txBody>
          <a:bodyPr>
            <a:normAutofit/>
          </a:bodyPr>
          <a:lstStyle/>
          <a:p>
            <a:r>
              <a:rPr lang="en-US" sz="3600"/>
              <a:t>Housekeeping: REMSA Policy #8301</a:t>
            </a:r>
            <a:r>
              <a:rPr lang="en-US"/>
              <a:t> </a:t>
            </a:r>
            <a:br>
              <a:rPr lang="en-US"/>
            </a:br>
            <a:r>
              <a:rPr lang="en-US" sz="1800"/>
              <a:t>Policy Review Process (cont.)</a:t>
            </a:r>
            <a:endParaRPr lang="en-US" sz="2000"/>
          </a:p>
        </p:txBody>
      </p:sp>
    </p:spTree>
    <p:extLst>
      <p:ext uri="{BB962C8B-B14F-4D97-AF65-F5344CB8AC3E}">
        <p14:creationId xmlns:p14="http://schemas.microsoft.com/office/powerpoint/2010/main" val="13934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2CE01D-6439-4A49-956E-004FE2C9D31F}"/>
              </a:ext>
            </a:extLst>
          </p:cNvPr>
          <p:cNvPicPr>
            <a:picLocks noChangeAspect="1"/>
          </p:cNvPicPr>
          <p:nvPr/>
        </p:nvPicPr>
        <p:blipFill>
          <a:blip r:embed="rId2"/>
          <a:stretch>
            <a:fillRect/>
          </a:stretch>
        </p:blipFill>
        <p:spPr>
          <a:xfrm>
            <a:off x="2571750" y="2002912"/>
            <a:ext cx="7048500" cy="962025"/>
          </a:xfrm>
          <a:prstGeom prst="rect">
            <a:avLst/>
          </a:prstGeom>
        </p:spPr>
      </p:pic>
      <p:sp>
        <p:nvSpPr>
          <p:cNvPr id="9" name="TextBox 8">
            <a:extLst>
              <a:ext uri="{FF2B5EF4-FFF2-40B4-BE49-F238E27FC236}">
                <a16:creationId xmlns:a16="http://schemas.microsoft.com/office/drawing/2014/main" id="{1B1435D5-A828-4BE0-A3D8-303D13D038F2}"/>
              </a:ext>
            </a:extLst>
          </p:cNvPr>
          <p:cNvSpPr txBox="1"/>
          <p:nvPr/>
        </p:nvSpPr>
        <p:spPr>
          <a:xfrm>
            <a:off x="1697621" y="3034929"/>
            <a:ext cx="8796758" cy="646331"/>
          </a:xfrm>
          <a:prstGeom prst="rect">
            <a:avLst/>
          </a:prstGeom>
          <a:noFill/>
        </p:spPr>
        <p:txBody>
          <a:bodyPr wrap="square" rtlCol="0">
            <a:spAutoFit/>
          </a:bodyPr>
          <a:lstStyle/>
          <a:p>
            <a:r>
              <a:rPr lang="en-US" u="sng"/>
              <a:t>Takeaway</a:t>
            </a:r>
            <a:r>
              <a:rPr lang="en-US"/>
              <a:t>: to give the most effective argument possible, REMSA recommends brief presentations when making proposals</a:t>
            </a:r>
          </a:p>
        </p:txBody>
      </p:sp>
      <p:pic>
        <p:nvPicPr>
          <p:cNvPr id="12" name="Picture 11">
            <a:extLst>
              <a:ext uri="{FF2B5EF4-FFF2-40B4-BE49-F238E27FC236}">
                <a16:creationId xmlns:a16="http://schemas.microsoft.com/office/drawing/2014/main" id="{53C78DCC-F134-4665-9F1C-EDC070E6B906}"/>
              </a:ext>
            </a:extLst>
          </p:cNvPr>
          <p:cNvPicPr>
            <a:picLocks noChangeAspect="1"/>
          </p:cNvPicPr>
          <p:nvPr/>
        </p:nvPicPr>
        <p:blipFill>
          <a:blip r:embed="rId3"/>
          <a:stretch>
            <a:fillRect/>
          </a:stretch>
        </p:blipFill>
        <p:spPr>
          <a:xfrm>
            <a:off x="2743200" y="3821244"/>
            <a:ext cx="6705600" cy="1657350"/>
          </a:xfrm>
          <a:prstGeom prst="rect">
            <a:avLst/>
          </a:prstGeom>
        </p:spPr>
      </p:pic>
      <p:sp>
        <p:nvSpPr>
          <p:cNvPr id="13" name="TextBox 12">
            <a:extLst>
              <a:ext uri="{FF2B5EF4-FFF2-40B4-BE49-F238E27FC236}">
                <a16:creationId xmlns:a16="http://schemas.microsoft.com/office/drawing/2014/main" id="{15013900-8E70-4315-95D5-7ED6B07EEC1C}"/>
              </a:ext>
            </a:extLst>
          </p:cNvPr>
          <p:cNvSpPr txBox="1"/>
          <p:nvPr/>
        </p:nvSpPr>
        <p:spPr>
          <a:xfrm>
            <a:off x="1697621" y="5618578"/>
            <a:ext cx="8302056" cy="646331"/>
          </a:xfrm>
          <a:prstGeom prst="rect">
            <a:avLst/>
          </a:prstGeom>
          <a:noFill/>
        </p:spPr>
        <p:txBody>
          <a:bodyPr wrap="square" rtlCol="0">
            <a:spAutoFit/>
          </a:bodyPr>
          <a:lstStyle/>
          <a:p>
            <a:r>
              <a:rPr lang="en-US" u="sng"/>
              <a:t>Takeaway</a:t>
            </a:r>
            <a:r>
              <a:rPr lang="en-US"/>
              <a:t>: for a proposal to proceed, a Motion to Discuss and / or a Motion to Proceed are required</a:t>
            </a:r>
          </a:p>
        </p:txBody>
      </p:sp>
      <p:sp>
        <p:nvSpPr>
          <p:cNvPr id="10" name="Title 7">
            <a:extLst>
              <a:ext uri="{FF2B5EF4-FFF2-40B4-BE49-F238E27FC236}">
                <a16:creationId xmlns:a16="http://schemas.microsoft.com/office/drawing/2014/main" id="{B4E171AB-C9B0-4A1F-BB31-41E2BCD77BA7}"/>
              </a:ext>
            </a:extLst>
          </p:cNvPr>
          <p:cNvSpPr>
            <a:spLocks noGrp="1"/>
          </p:cNvSpPr>
          <p:nvPr>
            <p:ph type="title"/>
          </p:nvPr>
        </p:nvSpPr>
        <p:spPr>
          <a:xfrm>
            <a:off x="1202919" y="284176"/>
            <a:ext cx="9784080" cy="1508760"/>
          </a:xfrm>
        </p:spPr>
        <p:txBody>
          <a:bodyPr>
            <a:normAutofit/>
          </a:bodyPr>
          <a:lstStyle/>
          <a:p>
            <a:r>
              <a:rPr lang="en-US" sz="3600"/>
              <a:t>Housekeeping: REMSA Policy #8301</a:t>
            </a:r>
            <a:r>
              <a:rPr lang="en-US"/>
              <a:t> </a:t>
            </a:r>
            <a:br>
              <a:rPr lang="en-US"/>
            </a:br>
            <a:r>
              <a:rPr lang="en-US" sz="1800"/>
              <a:t>Policy Review Process (cont.)</a:t>
            </a:r>
            <a:endParaRPr lang="en-US" sz="2000"/>
          </a:p>
        </p:txBody>
      </p:sp>
    </p:spTree>
    <p:extLst>
      <p:ext uri="{BB962C8B-B14F-4D97-AF65-F5344CB8AC3E}">
        <p14:creationId xmlns:p14="http://schemas.microsoft.com/office/powerpoint/2010/main" val="22272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3553C-FB3A-4342-B239-61FCD67506E2}"/>
              </a:ext>
            </a:extLst>
          </p:cNvPr>
          <p:cNvPicPr>
            <a:picLocks noChangeAspect="1"/>
          </p:cNvPicPr>
          <p:nvPr/>
        </p:nvPicPr>
        <p:blipFill>
          <a:blip r:embed="rId2"/>
          <a:stretch>
            <a:fillRect/>
          </a:stretch>
        </p:blipFill>
        <p:spPr>
          <a:xfrm>
            <a:off x="1202254" y="1965684"/>
            <a:ext cx="6810375" cy="1238250"/>
          </a:xfrm>
          <a:prstGeom prst="rect">
            <a:avLst/>
          </a:prstGeom>
        </p:spPr>
      </p:pic>
      <p:sp>
        <p:nvSpPr>
          <p:cNvPr id="4" name="TextBox 3">
            <a:extLst>
              <a:ext uri="{FF2B5EF4-FFF2-40B4-BE49-F238E27FC236}">
                <a16:creationId xmlns:a16="http://schemas.microsoft.com/office/drawing/2014/main" id="{BAA8D063-1696-4833-935C-FCF1DE0F5B52}"/>
              </a:ext>
            </a:extLst>
          </p:cNvPr>
          <p:cNvSpPr txBox="1"/>
          <p:nvPr/>
        </p:nvSpPr>
        <p:spPr>
          <a:xfrm>
            <a:off x="1199921" y="3995803"/>
            <a:ext cx="9781212" cy="646331"/>
          </a:xfrm>
          <a:prstGeom prst="rect">
            <a:avLst/>
          </a:prstGeom>
          <a:noFill/>
        </p:spPr>
        <p:txBody>
          <a:bodyPr wrap="square" rtlCol="0">
            <a:spAutoFit/>
          </a:bodyPr>
          <a:lstStyle/>
          <a:p>
            <a:r>
              <a:rPr lang="en-US" u="sng"/>
              <a:t>Takeaway</a:t>
            </a:r>
            <a:r>
              <a:rPr lang="en-US"/>
              <a:t>: consensus votes are required for proposals to make it into the public comment period. Only these topics, and topics introduced by REMSA, will be open for comment.</a:t>
            </a:r>
          </a:p>
        </p:txBody>
      </p:sp>
      <p:pic>
        <p:nvPicPr>
          <p:cNvPr id="6" name="Picture 5">
            <a:extLst>
              <a:ext uri="{FF2B5EF4-FFF2-40B4-BE49-F238E27FC236}">
                <a16:creationId xmlns:a16="http://schemas.microsoft.com/office/drawing/2014/main" id="{6E5AA383-CF9E-4DE4-9468-745CC490580E}"/>
              </a:ext>
            </a:extLst>
          </p:cNvPr>
          <p:cNvPicPr>
            <a:picLocks noChangeAspect="1"/>
          </p:cNvPicPr>
          <p:nvPr/>
        </p:nvPicPr>
        <p:blipFill>
          <a:blip r:embed="rId3"/>
          <a:stretch>
            <a:fillRect/>
          </a:stretch>
        </p:blipFill>
        <p:spPr>
          <a:xfrm>
            <a:off x="2737396" y="3318549"/>
            <a:ext cx="6715125" cy="571500"/>
          </a:xfrm>
          <a:prstGeom prst="rect">
            <a:avLst/>
          </a:prstGeom>
        </p:spPr>
      </p:pic>
      <p:pic>
        <p:nvPicPr>
          <p:cNvPr id="10" name="Picture 9">
            <a:extLst>
              <a:ext uri="{FF2B5EF4-FFF2-40B4-BE49-F238E27FC236}">
                <a16:creationId xmlns:a16="http://schemas.microsoft.com/office/drawing/2014/main" id="{35E0DA16-5259-401C-8AC6-1096287A04C2}"/>
              </a:ext>
            </a:extLst>
          </p:cNvPr>
          <p:cNvPicPr>
            <a:picLocks noChangeAspect="1"/>
          </p:cNvPicPr>
          <p:nvPr/>
        </p:nvPicPr>
        <p:blipFill>
          <a:blip r:embed="rId4"/>
          <a:stretch>
            <a:fillRect/>
          </a:stretch>
        </p:blipFill>
        <p:spPr>
          <a:xfrm>
            <a:off x="1199484" y="4775676"/>
            <a:ext cx="6762750" cy="1562100"/>
          </a:xfrm>
          <a:prstGeom prst="rect">
            <a:avLst/>
          </a:prstGeom>
        </p:spPr>
      </p:pic>
      <p:sp>
        <p:nvSpPr>
          <p:cNvPr id="12" name="Arrow: Right 11">
            <a:extLst>
              <a:ext uri="{FF2B5EF4-FFF2-40B4-BE49-F238E27FC236}">
                <a16:creationId xmlns:a16="http://schemas.microsoft.com/office/drawing/2014/main" id="{8FE675E1-EDF9-475C-A02F-089833BCADC7}"/>
              </a:ext>
            </a:extLst>
          </p:cNvPr>
          <p:cNvSpPr/>
          <p:nvPr/>
        </p:nvSpPr>
        <p:spPr>
          <a:xfrm rot="12900000">
            <a:off x="4767653" y="6071712"/>
            <a:ext cx="651688" cy="46139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CEE1F601-095F-4AA6-AECF-432B1821162C}"/>
              </a:ext>
            </a:extLst>
          </p:cNvPr>
          <p:cNvSpPr>
            <a:spLocks noGrp="1"/>
          </p:cNvSpPr>
          <p:nvPr>
            <p:ph type="title"/>
          </p:nvPr>
        </p:nvSpPr>
        <p:spPr>
          <a:xfrm>
            <a:off x="1202919" y="284176"/>
            <a:ext cx="9784080" cy="1508760"/>
          </a:xfrm>
        </p:spPr>
        <p:txBody>
          <a:bodyPr>
            <a:normAutofit/>
          </a:bodyPr>
          <a:lstStyle/>
          <a:p>
            <a:r>
              <a:rPr lang="en-US" sz="3600"/>
              <a:t>Housekeeping: REMSA Policy #8301</a:t>
            </a:r>
            <a:r>
              <a:rPr lang="en-US"/>
              <a:t> </a:t>
            </a:r>
            <a:br>
              <a:rPr lang="en-US"/>
            </a:br>
            <a:r>
              <a:rPr lang="en-US" sz="1800"/>
              <a:t>Policy Review Process (cont.)</a:t>
            </a:r>
            <a:endParaRPr lang="en-US" sz="2000"/>
          </a:p>
        </p:txBody>
      </p:sp>
    </p:spTree>
    <p:extLst>
      <p:ext uri="{BB962C8B-B14F-4D97-AF65-F5344CB8AC3E}">
        <p14:creationId xmlns:p14="http://schemas.microsoft.com/office/powerpoint/2010/main" val="2726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6B66A1-8D45-4249-BBA9-B53C504B22C7}"/>
              </a:ext>
            </a:extLst>
          </p:cNvPr>
          <p:cNvPicPr>
            <a:picLocks noChangeAspect="1"/>
          </p:cNvPicPr>
          <p:nvPr/>
        </p:nvPicPr>
        <p:blipFill>
          <a:blip r:embed="rId2"/>
          <a:stretch>
            <a:fillRect/>
          </a:stretch>
        </p:blipFill>
        <p:spPr>
          <a:xfrm>
            <a:off x="1203030" y="1983548"/>
            <a:ext cx="6915150" cy="1514475"/>
          </a:xfrm>
          <a:prstGeom prst="rect">
            <a:avLst/>
          </a:prstGeom>
        </p:spPr>
      </p:pic>
      <p:pic>
        <p:nvPicPr>
          <p:cNvPr id="7" name="Picture 6">
            <a:extLst>
              <a:ext uri="{FF2B5EF4-FFF2-40B4-BE49-F238E27FC236}">
                <a16:creationId xmlns:a16="http://schemas.microsoft.com/office/drawing/2014/main" id="{33295CE2-CD35-4372-80C0-05AD165A7FA9}"/>
              </a:ext>
            </a:extLst>
          </p:cNvPr>
          <p:cNvPicPr>
            <a:picLocks noChangeAspect="1"/>
          </p:cNvPicPr>
          <p:nvPr/>
        </p:nvPicPr>
        <p:blipFill>
          <a:blip r:embed="rId3"/>
          <a:stretch>
            <a:fillRect/>
          </a:stretch>
        </p:blipFill>
        <p:spPr>
          <a:xfrm>
            <a:off x="1207017" y="3642465"/>
            <a:ext cx="6800850" cy="1133475"/>
          </a:xfrm>
          <a:prstGeom prst="rect">
            <a:avLst/>
          </a:prstGeom>
        </p:spPr>
      </p:pic>
      <p:sp>
        <p:nvSpPr>
          <p:cNvPr id="10" name="TextBox 9">
            <a:extLst>
              <a:ext uri="{FF2B5EF4-FFF2-40B4-BE49-F238E27FC236}">
                <a16:creationId xmlns:a16="http://schemas.microsoft.com/office/drawing/2014/main" id="{95790128-8BFB-4E9C-9F6B-05700C885426}"/>
              </a:ext>
            </a:extLst>
          </p:cNvPr>
          <p:cNvSpPr txBox="1"/>
          <p:nvPr/>
        </p:nvSpPr>
        <p:spPr>
          <a:xfrm>
            <a:off x="8510247" y="2652113"/>
            <a:ext cx="3114529" cy="646331"/>
          </a:xfrm>
          <a:prstGeom prst="rect">
            <a:avLst/>
          </a:prstGeom>
          <a:noFill/>
        </p:spPr>
        <p:txBody>
          <a:bodyPr wrap="square" rtlCol="0">
            <a:spAutoFit/>
          </a:bodyPr>
          <a:lstStyle/>
          <a:p>
            <a:pPr algn="ctr"/>
            <a:r>
              <a:rPr lang="en-US" u="sng"/>
              <a:t>Takeaway</a:t>
            </a:r>
            <a:r>
              <a:rPr lang="en-US"/>
              <a:t>: the consensus vote is a recommendation only</a:t>
            </a:r>
          </a:p>
        </p:txBody>
      </p:sp>
      <p:pic>
        <p:nvPicPr>
          <p:cNvPr id="14" name="Picture 13">
            <a:extLst>
              <a:ext uri="{FF2B5EF4-FFF2-40B4-BE49-F238E27FC236}">
                <a16:creationId xmlns:a16="http://schemas.microsoft.com/office/drawing/2014/main" id="{69A3E579-103F-4CC7-9938-E43DFD64E63B}"/>
              </a:ext>
            </a:extLst>
          </p:cNvPr>
          <p:cNvPicPr>
            <a:picLocks noChangeAspect="1"/>
          </p:cNvPicPr>
          <p:nvPr/>
        </p:nvPicPr>
        <p:blipFill>
          <a:blip r:embed="rId4"/>
          <a:stretch>
            <a:fillRect/>
          </a:stretch>
        </p:blipFill>
        <p:spPr>
          <a:xfrm>
            <a:off x="1207017" y="4922168"/>
            <a:ext cx="6800850" cy="619125"/>
          </a:xfrm>
          <a:prstGeom prst="rect">
            <a:avLst/>
          </a:prstGeom>
        </p:spPr>
      </p:pic>
      <p:sp>
        <p:nvSpPr>
          <p:cNvPr id="2" name="Freeform: Shape 1">
            <a:extLst>
              <a:ext uri="{FF2B5EF4-FFF2-40B4-BE49-F238E27FC236}">
                <a16:creationId xmlns:a16="http://schemas.microsoft.com/office/drawing/2014/main" id="{0B902062-7556-46C3-8CFB-4DE08D9D8514}"/>
              </a:ext>
            </a:extLst>
          </p:cNvPr>
          <p:cNvSpPr/>
          <p:nvPr/>
        </p:nvSpPr>
        <p:spPr>
          <a:xfrm>
            <a:off x="6832083" y="2802372"/>
            <a:ext cx="1676400" cy="234774"/>
          </a:xfrm>
          <a:custGeom>
            <a:avLst/>
            <a:gdLst>
              <a:gd name="connsiteX0" fmla="*/ 1676400 w 1676400"/>
              <a:gd name="connsiteY0" fmla="*/ 34749 h 234774"/>
              <a:gd name="connsiteX1" fmla="*/ 600075 w 1676400"/>
              <a:gd name="connsiteY1" fmla="*/ 15699 h 234774"/>
              <a:gd name="connsiteX2" fmla="*/ 0 w 1676400"/>
              <a:gd name="connsiteY2" fmla="*/ 234774 h 234774"/>
            </a:gdLst>
            <a:ahLst/>
            <a:cxnLst>
              <a:cxn ang="0">
                <a:pos x="connsiteX0" y="connsiteY0"/>
              </a:cxn>
              <a:cxn ang="0">
                <a:pos x="connsiteX1" y="connsiteY1"/>
              </a:cxn>
              <a:cxn ang="0">
                <a:pos x="connsiteX2" y="connsiteY2"/>
              </a:cxn>
            </a:cxnLst>
            <a:rect l="l" t="t" r="r" b="b"/>
            <a:pathLst>
              <a:path w="1676400" h="234774">
                <a:moveTo>
                  <a:pt x="1676400" y="34749"/>
                </a:moveTo>
                <a:cubicBezTo>
                  <a:pt x="1277937" y="8555"/>
                  <a:pt x="879475" y="-17638"/>
                  <a:pt x="600075" y="15699"/>
                </a:cubicBezTo>
                <a:cubicBezTo>
                  <a:pt x="320675" y="49036"/>
                  <a:pt x="160337" y="141905"/>
                  <a:pt x="0" y="234774"/>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512B28F-B68B-417E-A647-ED5F06823BBD}"/>
              </a:ext>
            </a:extLst>
          </p:cNvPr>
          <p:cNvSpPr/>
          <p:nvPr/>
        </p:nvSpPr>
        <p:spPr>
          <a:xfrm rot="10800000">
            <a:off x="8091598" y="5009893"/>
            <a:ext cx="1466850" cy="46139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7">
            <a:extLst>
              <a:ext uri="{FF2B5EF4-FFF2-40B4-BE49-F238E27FC236}">
                <a16:creationId xmlns:a16="http://schemas.microsoft.com/office/drawing/2014/main" id="{DD7FBAAC-D8B6-457B-86EE-0DFF02C7AE67}"/>
              </a:ext>
            </a:extLst>
          </p:cNvPr>
          <p:cNvSpPr>
            <a:spLocks noGrp="1"/>
          </p:cNvSpPr>
          <p:nvPr>
            <p:ph type="title"/>
          </p:nvPr>
        </p:nvSpPr>
        <p:spPr>
          <a:xfrm>
            <a:off x="1202919" y="284176"/>
            <a:ext cx="9784080" cy="1508760"/>
          </a:xfrm>
        </p:spPr>
        <p:txBody>
          <a:bodyPr>
            <a:normAutofit/>
          </a:bodyPr>
          <a:lstStyle/>
          <a:p>
            <a:r>
              <a:rPr lang="en-US" sz="3600"/>
              <a:t>Housekeeping: REMSA Policy #8301</a:t>
            </a:r>
            <a:r>
              <a:rPr lang="en-US"/>
              <a:t> </a:t>
            </a:r>
            <a:br>
              <a:rPr lang="en-US"/>
            </a:br>
            <a:r>
              <a:rPr lang="en-US" sz="1800"/>
              <a:t>Policy Review Process (cont.)</a:t>
            </a:r>
            <a:endParaRPr lang="en-US" sz="2000"/>
          </a:p>
        </p:txBody>
      </p:sp>
      <p:sp>
        <p:nvSpPr>
          <p:cNvPr id="28" name="Freeform: Shape 27">
            <a:extLst>
              <a:ext uri="{FF2B5EF4-FFF2-40B4-BE49-F238E27FC236}">
                <a16:creationId xmlns:a16="http://schemas.microsoft.com/office/drawing/2014/main" id="{C501486A-7775-F542-574E-A791EC1F1783}"/>
              </a:ext>
            </a:extLst>
          </p:cNvPr>
          <p:cNvSpPr/>
          <p:nvPr/>
        </p:nvSpPr>
        <p:spPr>
          <a:xfrm>
            <a:off x="5259977" y="3326674"/>
            <a:ext cx="4833257" cy="1388905"/>
          </a:xfrm>
          <a:custGeom>
            <a:avLst/>
            <a:gdLst>
              <a:gd name="connsiteX0" fmla="*/ 4833257 w 4833257"/>
              <a:gd name="connsiteY0" fmla="*/ 0 h 1388905"/>
              <a:gd name="connsiteX1" fmla="*/ 4693920 w 4833257"/>
              <a:gd name="connsiteY1" fmla="*/ 896983 h 1388905"/>
              <a:gd name="connsiteX2" fmla="*/ 4058194 w 4833257"/>
              <a:gd name="connsiteY2" fmla="*/ 1314995 h 1388905"/>
              <a:gd name="connsiteX3" fmla="*/ 2943497 w 4833257"/>
              <a:gd name="connsiteY3" fmla="*/ 1384663 h 1388905"/>
              <a:gd name="connsiteX4" fmla="*/ 0 w 4833257"/>
              <a:gd name="connsiteY4" fmla="*/ 1262743 h 138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1388905">
                <a:moveTo>
                  <a:pt x="4833257" y="0"/>
                </a:moveTo>
                <a:cubicBezTo>
                  <a:pt x="4828177" y="338908"/>
                  <a:pt x="4823097" y="677817"/>
                  <a:pt x="4693920" y="896983"/>
                </a:cubicBezTo>
                <a:cubicBezTo>
                  <a:pt x="4564743" y="1116149"/>
                  <a:pt x="4349931" y="1233715"/>
                  <a:pt x="4058194" y="1314995"/>
                </a:cubicBezTo>
                <a:cubicBezTo>
                  <a:pt x="3766457" y="1396275"/>
                  <a:pt x="3619863" y="1393372"/>
                  <a:pt x="2943497" y="1384663"/>
                </a:cubicBezTo>
                <a:cubicBezTo>
                  <a:pt x="2267131" y="1375954"/>
                  <a:pt x="1133565" y="1319348"/>
                  <a:pt x="0" y="1262743"/>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7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3"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22E10B-98D5-45BD-B557-A8218E832D76}"/>
              </a:ext>
            </a:extLst>
          </p:cNvPr>
          <p:cNvPicPr>
            <a:picLocks noChangeAspect="1"/>
          </p:cNvPicPr>
          <p:nvPr/>
        </p:nvPicPr>
        <p:blipFill>
          <a:blip r:embed="rId2"/>
          <a:stretch>
            <a:fillRect/>
          </a:stretch>
        </p:blipFill>
        <p:spPr>
          <a:xfrm>
            <a:off x="2681681" y="1923220"/>
            <a:ext cx="6828638" cy="2306848"/>
          </a:xfrm>
          <a:prstGeom prst="rect">
            <a:avLst/>
          </a:prstGeom>
        </p:spPr>
      </p:pic>
      <p:pic>
        <p:nvPicPr>
          <p:cNvPr id="6" name="Picture 5">
            <a:extLst>
              <a:ext uri="{FF2B5EF4-FFF2-40B4-BE49-F238E27FC236}">
                <a16:creationId xmlns:a16="http://schemas.microsoft.com/office/drawing/2014/main" id="{382E9F4E-6958-43F6-A55B-7A607B9D2AEE}"/>
              </a:ext>
            </a:extLst>
          </p:cNvPr>
          <p:cNvPicPr>
            <a:picLocks noChangeAspect="1"/>
          </p:cNvPicPr>
          <p:nvPr/>
        </p:nvPicPr>
        <p:blipFill>
          <a:blip r:embed="rId3"/>
          <a:stretch>
            <a:fillRect/>
          </a:stretch>
        </p:blipFill>
        <p:spPr>
          <a:xfrm>
            <a:off x="2552700" y="4360352"/>
            <a:ext cx="7086600" cy="876300"/>
          </a:xfrm>
          <a:prstGeom prst="rect">
            <a:avLst/>
          </a:prstGeom>
        </p:spPr>
      </p:pic>
      <p:pic>
        <p:nvPicPr>
          <p:cNvPr id="9" name="Picture 8">
            <a:extLst>
              <a:ext uri="{FF2B5EF4-FFF2-40B4-BE49-F238E27FC236}">
                <a16:creationId xmlns:a16="http://schemas.microsoft.com/office/drawing/2014/main" id="{27CFD3BB-B2E2-43C9-A709-220C4F419163}"/>
              </a:ext>
            </a:extLst>
          </p:cNvPr>
          <p:cNvPicPr>
            <a:picLocks noChangeAspect="1"/>
          </p:cNvPicPr>
          <p:nvPr/>
        </p:nvPicPr>
        <p:blipFill>
          <a:blip r:embed="rId4"/>
          <a:stretch>
            <a:fillRect/>
          </a:stretch>
        </p:blipFill>
        <p:spPr>
          <a:xfrm>
            <a:off x="2761376" y="5366936"/>
            <a:ext cx="6669248" cy="1401179"/>
          </a:xfrm>
          <a:prstGeom prst="rect">
            <a:avLst/>
          </a:prstGeom>
        </p:spPr>
      </p:pic>
      <p:sp>
        <p:nvSpPr>
          <p:cNvPr id="10" name="Title 7">
            <a:extLst>
              <a:ext uri="{FF2B5EF4-FFF2-40B4-BE49-F238E27FC236}">
                <a16:creationId xmlns:a16="http://schemas.microsoft.com/office/drawing/2014/main" id="{4B573950-2B93-4B08-9CE7-435E1E3C68C9}"/>
              </a:ext>
            </a:extLst>
          </p:cNvPr>
          <p:cNvSpPr>
            <a:spLocks noGrp="1"/>
          </p:cNvSpPr>
          <p:nvPr>
            <p:ph type="title"/>
          </p:nvPr>
        </p:nvSpPr>
        <p:spPr>
          <a:xfrm>
            <a:off x="1202919" y="284176"/>
            <a:ext cx="9784080" cy="1508760"/>
          </a:xfrm>
        </p:spPr>
        <p:txBody>
          <a:bodyPr>
            <a:normAutofit/>
          </a:bodyPr>
          <a:lstStyle/>
          <a:p>
            <a:r>
              <a:rPr lang="en-US" sz="3600"/>
              <a:t>Housekeeping: REMSA Policy #8301</a:t>
            </a:r>
            <a:r>
              <a:rPr lang="en-US"/>
              <a:t> </a:t>
            </a:r>
            <a:br>
              <a:rPr lang="en-US"/>
            </a:br>
            <a:r>
              <a:rPr lang="en-US" sz="1800"/>
              <a:t>Policy Review Process (cont.)</a:t>
            </a:r>
            <a:endParaRPr lang="en-US" sz="2000"/>
          </a:p>
        </p:txBody>
      </p:sp>
    </p:spTree>
    <p:extLst>
      <p:ext uri="{BB962C8B-B14F-4D97-AF65-F5344CB8AC3E}">
        <p14:creationId xmlns:p14="http://schemas.microsoft.com/office/powerpoint/2010/main" val="3168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p:txBody>
          <a:bodyPr>
            <a:normAutofit/>
          </a:bodyPr>
          <a:lstStyle/>
          <a:p>
            <a:r>
              <a:rPr lang="en-US" sz="3600"/>
              <a:t>Presentation overview</a:t>
            </a:r>
          </a:p>
        </p:txBody>
      </p:sp>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2000" u="sng" dirty="0"/>
              <a:t>Policy Manual Housekeeping</a:t>
            </a:r>
          </a:p>
          <a:p>
            <a:pPr lvl="1">
              <a:lnSpc>
                <a:spcPct val="200000"/>
              </a:lnSpc>
              <a:spcBef>
                <a:spcPts val="0"/>
              </a:spcBef>
              <a:spcAft>
                <a:spcPts val="0"/>
              </a:spcAft>
              <a:buFont typeface="Arial" panose="020B0604020202020204" pitchFamily="34" charset="0"/>
              <a:buChar char="•"/>
            </a:pPr>
            <a:r>
              <a:rPr lang="en-US" sz="1800" dirty="0"/>
              <a:t>Policy Manual header</a:t>
            </a:r>
          </a:p>
          <a:p>
            <a:pPr lvl="1">
              <a:lnSpc>
                <a:spcPct val="200000"/>
              </a:lnSpc>
              <a:spcBef>
                <a:spcPts val="0"/>
              </a:spcBef>
              <a:spcAft>
                <a:spcPts val="0"/>
              </a:spcAft>
              <a:buFont typeface="Arial" panose="020B0604020202020204" pitchFamily="34" charset="0"/>
              <a:buChar char="•"/>
            </a:pPr>
            <a:r>
              <a:rPr lang="en-US" sz="1800" dirty="0"/>
              <a:t>Agency Signatures page</a:t>
            </a:r>
          </a:p>
          <a:p>
            <a:pPr lvl="1">
              <a:lnSpc>
                <a:spcPct val="200000"/>
              </a:lnSpc>
              <a:spcBef>
                <a:spcPts val="0"/>
              </a:spcBef>
              <a:spcAft>
                <a:spcPts val="0"/>
              </a:spcAft>
              <a:buFont typeface="Arial" panose="020B0604020202020204" pitchFamily="34" charset="0"/>
              <a:buChar char="•"/>
            </a:pPr>
            <a:r>
              <a:rPr lang="en-US" sz="1800" dirty="0"/>
              <a:t>REMSA Policy #1207 </a:t>
            </a:r>
            <a:r>
              <a:rPr lang="en-US" sz="1800" i="1" dirty="0"/>
              <a:t>(Paramedic Accreditation)</a:t>
            </a:r>
          </a:p>
          <a:p>
            <a:pPr lvl="1">
              <a:lnSpc>
                <a:spcPct val="200000"/>
              </a:lnSpc>
              <a:spcBef>
                <a:spcPts val="0"/>
              </a:spcBef>
              <a:spcAft>
                <a:spcPts val="0"/>
              </a:spcAft>
              <a:buFont typeface="Arial" panose="020B0604020202020204" pitchFamily="34" charset="0"/>
              <a:buChar char="•"/>
            </a:pPr>
            <a:r>
              <a:rPr lang="en-US" sz="1800" dirty="0"/>
              <a:t>ALS and BLS Skills Competency Verification Packet link locations</a:t>
            </a:r>
          </a:p>
          <a:p>
            <a:pPr lvl="1">
              <a:lnSpc>
                <a:spcPct val="200000"/>
              </a:lnSpc>
              <a:spcBef>
                <a:spcPts val="0"/>
              </a:spcBef>
              <a:spcAft>
                <a:spcPts val="0"/>
              </a:spcAft>
              <a:buFont typeface="Arial" panose="020B0604020202020204" pitchFamily="34" charset="0"/>
              <a:buChar char="•"/>
            </a:pPr>
            <a:r>
              <a:rPr lang="en-US" sz="1800" dirty="0"/>
              <a:t>REMSA Policy #6103 (Ambulance Diversion) and #6104 (</a:t>
            </a:r>
            <a:r>
              <a:rPr lang="en-US" sz="1800" dirty="0" err="1"/>
              <a:t>APOD</a:t>
            </a:r>
            <a:r>
              <a:rPr lang="en-US" sz="1800" dirty="0"/>
              <a:t> Ambulance Redirection) Refresher</a:t>
            </a:r>
          </a:p>
          <a:p>
            <a:pPr lvl="1">
              <a:lnSpc>
                <a:spcPct val="200000"/>
              </a:lnSpc>
              <a:spcBef>
                <a:spcPts val="0"/>
              </a:spcBef>
              <a:spcAft>
                <a:spcPts val="0"/>
              </a:spcAft>
              <a:buFont typeface="Arial" panose="020B0604020202020204" pitchFamily="34" charset="0"/>
              <a:buChar char="•"/>
            </a:pPr>
            <a:r>
              <a:rPr lang="en-US" sz="1800" dirty="0"/>
              <a:t>REMSA Policy #8301 </a:t>
            </a:r>
            <a:r>
              <a:rPr lang="en-US" sz="1800" i="1" dirty="0"/>
              <a:t>(Policy Review Process)</a:t>
            </a:r>
            <a:endParaRPr lang="en-US" dirty="0"/>
          </a:p>
        </p:txBody>
      </p:sp>
    </p:spTree>
    <p:extLst>
      <p:ext uri="{BB962C8B-B14F-4D97-AF65-F5344CB8AC3E}">
        <p14:creationId xmlns:p14="http://schemas.microsoft.com/office/powerpoint/2010/main" val="82740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76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9EF0CC-F128-4D1B-99E4-0244FE65E5B2}"/>
              </a:ext>
            </a:extLst>
          </p:cNvPr>
          <p:cNvPicPr>
            <a:picLocks noChangeAspect="1"/>
          </p:cNvPicPr>
          <p:nvPr/>
        </p:nvPicPr>
        <p:blipFill>
          <a:blip r:embed="rId2"/>
          <a:stretch>
            <a:fillRect/>
          </a:stretch>
        </p:blipFill>
        <p:spPr>
          <a:xfrm>
            <a:off x="1202919" y="1933401"/>
            <a:ext cx="3124200" cy="2562225"/>
          </a:xfrm>
          <a:prstGeom prst="rect">
            <a:avLst/>
          </a:prstGeo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8788369" cy="1508760"/>
          </a:xfrm>
        </p:spPr>
        <p:txBody>
          <a:bodyPr>
            <a:normAutofit/>
          </a:bodyPr>
          <a:lstStyle/>
          <a:p>
            <a:r>
              <a:rPr lang="en-US"/>
              <a:t>Update: pediatric medication administration language</a:t>
            </a:r>
          </a:p>
        </p:txBody>
      </p:sp>
      <p:sp>
        <p:nvSpPr>
          <p:cNvPr id="5" name="TextBox 4">
            <a:extLst>
              <a:ext uri="{FF2B5EF4-FFF2-40B4-BE49-F238E27FC236}">
                <a16:creationId xmlns:a16="http://schemas.microsoft.com/office/drawing/2014/main" id="{A574E106-93D3-4737-A539-5B846BE227F7}"/>
              </a:ext>
            </a:extLst>
          </p:cNvPr>
          <p:cNvSpPr txBox="1"/>
          <p:nvPr/>
        </p:nvSpPr>
        <p:spPr>
          <a:xfrm>
            <a:off x="4479284" y="1888444"/>
            <a:ext cx="5711794" cy="646331"/>
          </a:xfrm>
          <a:prstGeom prst="rect">
            <a:avLst/>
          </a:prstGeom>
          <a:noFill/>
        </p:spPr>
        <p:txBody>
          <a:bodyPr wrap="square" rtlCol="0">
            <a:spAutoFit/>
          </a:bodyPr>
          <a:lstStyle/>
          <a:p>
            <a:r>
              <a:rPr lang="en-US">
                <a:solidFill>
                  <a:schemeClr val="bg1"/>
                </a:solidFill>
              </a:rPr>
              <a:t>Current language in REMSA Policy #4105 (ALS Drug Index) and #4501 (Seizures)</a:t>
            </a:r>
          </a:p>
        </p:txBody>
      </p:sp>
      <p:sp>
        <p:nvSpPr>
          <p:cNvPr id="16" name="TextBox 15">
            <a:extLst>
              <a:ext uri="{FF2B5EF4-FFF2-40B4-BE49-F238E27FC236}">
                <a16:creationId xmlns:a16="http://schemas.microsoft.com/office/drawing/2014/main" id="{FF83D0A1-296F-4A5F-8DDE-B955BF31B6ED}"/>
              </a:ext>
            </a:extLst>
          </p:cNvPr>
          <p:cNvSpPr txBox="1"/>
          <p:nvPr/>
        </p:nvSpPr>
        <p:spPr>
          <a:xfrm>
            <a:off x="1202919" y="5088107"/>
            <a:ext cx="3276365" cy="923330"/>
          </a:xfrm>
          <a:prstGeom prst="rect">
            <a:avLst/>
          </a:prstGeom>
          <a:noFill/>
        </p:spPr>
        <p:txBody>
          <a:bodyPr wrap="square" rtlCol="0">
            <a:spAutoFit/>
          </a:bodyPr>
          <a:lstStyle/>
          <a:p>
            <a:r>
              <a:rPr lang="en-US">
                <a:solidFill>
                  <a:schemeClr val="bg1"/>
                </a:solidFill>
              </a:rPr>
              <a:t>Changed to align with updated Calculation Chart / Pediatric Medication Dosing Resource</a:t>
            </a:r>
          </a:p>
        </p:txBody>
      </p:sp>
      <p:pic>
        <p:nvPicPr>
          <p:cNvPr id="3" name="Picture 2">
            <a:extLst>
              <a:ext uri="{FF2B5EF4-FFF2-40B4-BE49-F238E27FC236}">
                <a16:creationId xmlns:a16="http://schemas.microsoft.com/office/drawing/2014/main" id="{EF9CE318-B40E-49E2-9E40-EF4A46BA02AF}"/>
              </a:ext>
            </a:extLst>
          </p:cNvPr>
          <p:cNvPicPr>
            <a:picLocks noChangeAspect="1"/>
          </p:cNvPicPr>
          <p:nvPr/>
        </p:nvPicPr>
        <p:blipFill>
          <a:blip r:embed="rId3"/>
          <a:stretch>
            <a:fillRect/>
          </a:stretch>
        </p:blipFill>
        <p:spPr>
          <a:xfrm>
            <a:off x="4479284" y="2573482"/>
            <a:ext cx="6280074" cy="3667927"/>
          </a:xfrm>
          <a:prstGeom prst="rect">
            <a:avLst/>
          </a:prstGeom>
        </p:spPr>
      </p:pic>
    </p:spTree>
    <p:extLst>
      <p:ext uri="{BB962C8B-B14F-4D97-AF65-F5344CB8AC3E}">
        <p14:creationId xmlns:p14="http://schemas.microsoft.com/office/powerpoint/2010/main" val="188920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10200880" cy="1508760"/>
          </a:xfrm>
        </p:spPr>
        <p:txBody>
          <a:bodyPr>
            <a:normAutofit/>
          </a:bodyPr>
          <a:lstStyle/>
          <a:p>
            <a:pPr>
              <a:lnSpc>
                <a:spcPct val="100000"/>
              </a:lnSpc>
            </a:pPr>
            <a:r>
              <a:rPr lang="en-US" sz="3600"/>
              <a:t>Medication Update: Activated charcoal</a:t>
            </a:r>
            <a:br>
              <a:rPr lang="en-US"/>
            </a:br>
            <a:r>
              <a:rPr lang="en-US" sz="1800"/>
              <a:t>policies affected: #3303, #4105, #4601 &amp; #4603</a:t>
            </a:r>
            <a:br>
              <a:rPr lang="en-US" sz="1800"/>
            </a:br>
            <a:r>
              <a:rPr lang="en-US" sz="1800"/>
              <a:t>change: removal from drug box</a:t>
            </a:r>
          </a:p>
        </p:txBody>
      </p:sp>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a:xfrm>
            <a:off x="1202919" y="2011680"/>
            <a:ext cx="3721506" cy="3383588"/>
          </a:xfrm>
        </p:spPr>
        <p:txBody>
          <a:bodyPr>
            <a:normAutofit/>
          </a:bodyPr>
          <a:lstStyle/>
          <a:p>
            <a:pPr marL="0" indent="0">
              <a:buNone/>
            </a:pPr>
            <a:r>
              <a:rPr lang="en-US" sz="1800">
                <a:solidFill>
                  <a:schemeClr val="bg1"/>
                </a:solidFill>
              </a:rPr>
              <a:t>Removal of Activated Charcoal from:</a:t>
            </a:r>
          </a:p>
          <a:p>
            <a:pPr>
              <a:buClr>
                <a:schemeClr val="bg1"/>
              </a:buClr>
              <a:buFont typeface="Arial" panose="020B0604020202020204" pitchFamily="34" charset="0"/>
              <a:buChar char="•"/>
            </a:pPr>
            <a:r>
              <a:rPr lang="en-US" sz="1600">
                <a:solidFill>
                  <a:schemeClr val="bg1"/>
                </a:solidFill>
              </a:rPr>
              <a:t>Drug and Equipment List</a:t>
            </a:r>
          </a:p>
          <a:p>
            <a:pPr>
              <a:buClr>
                <a:schemeClr val="bg1"/>
              </a:buClr>
              <a:buFont typeface="Arial" panose="020B0604020202020204" pitchFamily="34" charset="0"/>
              <a:buChar char="•"/>
            </a:pPr>
            <a:r>
              <a:rPr lang="en-US" sz="1600">
                <a:solidFill>
                  <a:schemeClr val="bg1"/>
                </a:solidFill>
              </a:rPr>
              <a:t>ALS Drug Index</a:t>
            </a:r>
          </a:p>
          <a:p>
            <a:pPr>
              <a:buClr>
                <a:schemeClr val="bg1"/>
              </a:buClr>
              <a:buFont typeface="Arial" panose="020B0604020202020204" pitchFamily="34" charset="0"/>
              <a:buChar char="•"/>
            </a:pPr>
            <a:r>
              <a:rPr lang="en-US" sz="1600" u="sng">
                <a:solidFill>
                  <a:schemeClr val="bg1"/>
                </a:solidFill>
              </a:rPr>
              <a:t>Treatment Protocol</a:t>
            </a:r>
            <a:r>
              <a:rPr lang="en-US" sz="1600">
                <a:solidFill>
                  <a:schemeClr val="bg1"/>
                </a:solidFill>
              </a:rPr>
              <a:t>: </a:t>
            </a:r>
            <a:br>
              <a:rPr lang="en-US" sz="1600">
                <a:solidFill>
                  <a:schemeClr val="bg1"/>
                </a:solidFill>
              </a:rPr>
            </a:br>
            <a:r>
              <a:rPr lang="en-US" sz="1600">
                <a:solidFill>
                  <a:schemeClr val="bg1"/>
                </a:solidFill>
              </a:rPr>
              <a:t>Overdose / Adverse Reaction</a:t>
            </a:r>
          </a:p>
          <a:p>
            <a:pPr>
              <a:buClr>
                <a:schemeClr val="bg1"/>
              </a:buClr>
              <a:buFont typeface="Arial" panose="020B0604020202020204" pitchFamily="34" charset="0"/>
              <a:buChar char="•"/>
            </a:pPr>
            <a:r>
              <a:rPr lang="en-US" sz="1600" u="sng">
                <a:solidFill>
                  <a:schemeClr val="bg1"/>
                </a:solidFill>
              </a:rPr>
              <a:t>Treatment Protocol</a:t>
            </a:r>
            <a:r>
              <a:rPr lang="en-US" sz="1600">
                <a:solidFill>
                  <a:schemeClr val="bg1"/>
                </a:solidFill>
              </a:rPr>
              <a:t>: </a:t>
            </a:r>
            <a:br>
              <a:rPr lang="en-US" sz="1600">
                <a:solidFill>
                  <a:schemeClr val="bg1"/>
                </a:solidFill>
              </a:rPr>
            </a:br>
            <a:r>
              <a:rPr lang="en-US" sz="1600">
                <a:solidFill>
                  <a:schemeClr val="bg1"/>
                </a:solidFill>
              </a:rPr>
              <a:t>Toxic Exposure, Inhalation, or</a:t>
            </a:r>
            <a:br>
              <a:rPr lang="en-US" sz="1600">
                <a:solidFill>
                  <a:schemeClr val="bg1"/>
                </a:solidFill>
              </a:rPr>
            </a:br>
            <a:r>
              <a:rPr lang="en-US" sz="1600">
                <a:solidFill>
                  <a:schemeClr val="bg1"/>
                </a:solidFill>
              </a:rPr>
              <a:t>Ingestion</a:t>
            </a:r>
          </a:p>
        </p:txBody>
      </p:sp>
      <p:pic>
        <p:nvPicPr>
          <p:cNvPr id="6" name="Picture 5">
            <a:extLst>
              <a:ext uri="{FF2B5EF4-FFF2-40B4-BE49-F238E27FC236}">
                <a16:creationId xmlns:a16="http://schemas.microsoft.com/office/drawing/2014/main" id="{D7E0C304-13F9-40C2-8D85-41E24E24BB7D}"/>
              </a:ext>
            </a:extLst>
          </p:cNvPr>
          <p:cNvPicPr>
            <a:picLocks noChangeAspect="1"/>
          </p:cNvPicPr>
          <p:nvPr/>
        </p:nvPicPr>
        <p:blipFill>
          <a:blip r:embed="rId2"/>
          <a:stretch>
            <a:fillRect/>
          </a:stretch>
        </p:blipFill>
        <p:spPr>
          <a:xfrm>
            <a:off x="5074920" y="2011680"/>
            <a:ext cx="6328879" cy="3194363"/>
          </a:xfrm>
          <a:prstGeom prst="rect">
            <a:avLst/>
          </a:prstGeom>
        </p:spPr>
      </p:pic>
      <p:sp>
        <p:nvSpPr>
          <p:cNvPr id="7" name="TextBox 6">
            <a:extLst>
              <a:ext uri="{FF2B5EF4-FFF2-40B4-BE49-F238E27FC236}">
                <a16:creationId xmlns:a16="http://schemas.microsoft.com/office/drawing/2014/main" id="{7B0D2A7F-8D5F-4C73-B57D-12171FB11CA7}"/>
              </a:ext>
            </a:extLst>
          </p:cNvPr>
          <p:cNvSpPr txBox="1"/>
          <p:nvPr/>
        </p:nvSpPr>
        <p:spPr>
          <a:xfrm>
            <a:off x="1202919" y="5250385"/>
            <a:ext cx="10200880" cy="1077218"/>
          </a:xfrm>
          <a:prstGeom prst="rect">
            <a:avLst/>
          </a:prstGeom>
          <a:noFill/>
        </p:spPr>
        <p:txBody>
          <a:bodyPr wrap="square" rtlCol="0">
            <a:spAutoFit/>
          </a:bodyPr>
          <a:lstStyle/>
          <a:p>
            <a:r>
              <a:rPr lang="en-US" sz="1600">
                <a:solidFill>
                  <a:schemeClr val="bg1"/>
                </a:solidFill>
              </a:rPr>
              <a:t>Reason: In 2021 &amp; 2022 combined, there were approximately 350,000 medication administrations total (all meds)</a:t>
            </a:r>
          </a:p>
          <a:p>
            <a:pPr marL="285750" indent="-285750">
              <a:buFont typeface="Arial" panose="020B0604020202020204" pitchFamily="34" charset="0"/>
              <a:buChar char="•"/>
            </a:pPr>
            <a:r>
              <a:rPr lang="en-US" sz="1600">
                <a:solidFill>
                  <a:schemeClr val="bg1"/>
                </a:solidFill>
              </a:rPr>
              <a:t>Activated Charcoal administration was documented 687 times (approximately 0.2% of all med administrations)</a:t>
            </a:r>
          </a:p>
          <a:p>
            <a:pPr marL="285750" indent="-285750">
              <a:buFont typeface="Arial" panose="020B0604020202020204" pitchFamily="34" charset="0"/>
              <a:buChar char="•"/>
            </a:pPr>
            <a:r>
              <a:rPr lang="en-US" sz="1600">
                <a:solidFill>
                  <a:schemeClr val="bg1"/>
                </a:solidFill>
              </a:rPr>
              <a:t>62.96% of the time was it given for the appropriate indication.</a:t>
            </a:r>
          </a:p>
          <a:p>
            <a:pPr marL="285750" indent="-285750">
              <a:buFont typeface="Arial" panose="020B0604020202020204" pitchFamily="34" charset="0"/>
              <a:buChar char="•"/>
            </a:pPr>
            <a:r>
              <a:rPr lang="en-US" sz="1600">
                <a:solidFill>
                  <a:schemeClr val="bg1"/>
                </a:solidFill>
              </a:rPr>
              <a:t>61.7% of the time it was given after receiving a </a:t>
            </a:r>
            <a:r>
              <a:rPr lang="en-US" sz="1600" b="1">
                <a:solidFill>
                  <a:srgbClr val="FF0000"/>
                </a:solidFill>
              </a:rPr>
              <a:t>BHO</a:t>
            </a:r>
            <a:r>
              <a:rPr lang="en-US" sz="1600">
                <a:solidFill>
                  <a:schemeClr val="bg1"/>
                </a:solidFill>
              </a:rPr>
              <a:t>.</a:t>
            </a:r>
            <a:endParaRPr lang="en-US" sz="1600"/>
          </a:p>
        </p:txBody>
      </p:sp>
    </p:spTree>
    <p:extLst>
      <p:ext uri="{BB962C8B-B14F-4D97-AF65-F5344CB8AC3E}">
        <p14:creationId xmlns:p14="http://schemas.microsoft.com/office/powerpoint/2010/main" val="274923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CF62E9-6106-4393-8773-615BCECB96CA}"/>
              </a:ext>
            </a:extLst>
          </p:cNvPr>
          <p:cNvPicPr>
            <a:picLocks noChangeAspect="1"/>
          </p:cNvPicPr>
          <p:nvPr/>
        </p:nvPicPr>
        <p:blipFill>
          <a:blip r:embed="rId2"/>
          <a:stretch>
            <a:fillRect/>
          </a:stretch>
        </p:blipFill>
        <p:spPr>
          <a:xfrm>
            <a:off x="1202919" y="1910750"/>
            <a:ext cx="4722393" cy="1407246"/>
          </a:xfrm>
          <a:prstGeom prst="rect">
            <a:avLst/>
          </a:prstGeo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adenosine</a:t>
            </a:r>
            <a:br>
              <a:rPr lang="en-US"/>
            </a:br>
            <a:r>
              <a:rPr lang="en-US" sz="1800"/>
              <a:t>policy affected: #4403</a:t>
            </a:r>
            <a:br>
              <a:rPr lang="en-US" sz="1800"/>
            </a:br>
            <a:r>
              <a:rPr lang="en-US" sz="1800"/>
              <a:t>change: removal of </a:t>
            </a:r>
            <a:r>
              <a:rPr lang="en-US" sz="1800" err="1"/>
              <a:t>bho</a:t>
            </a:r>
            <a:r>
              <a:rPr lang="en-US" sz="1800"/>
              <a:t> requirement prior to admin for adults and peds</a:t>
            </a:r>
          </a:p>
        </p:txBody>
      </p:sp>
      <p:sp>
        <p:nvSpPr>
          <p:cNvPr id="13" name="TextBox 12">
            <a:extLst>
              <a:ext uri="{FF2B5EF4-FFF2-40B4-BE49-F238E27FC236}">
                <a16:creationId xmlns:a16="http://schemas.microsoft.com/office/drawing/2014/main" id="{A8E49461-F6C7-41FF-838C-6CE7A87DE55F}"/>
              </a:ext>
            </a:extLst>
          </p:cNvPr>
          <p:cNvSpPr txBox="1"/>
          <p:nvPr/>
        </p:nvSpPr>
        <p:spPr>
          <a:xfrm>
            <a:off x="7245096" y="2424732"/>
            <a:ext cx="19016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2C2C"/>
                </a:solidFill>
                <a:effectLst/>
                <a:uLnTx/>
                <a:uFillTx/>
                <a:latin typeface="Corbel" panose="020B0503020204020204"/>
                <a:ea typeface="+mn-ea"/>
                <a:cs typeface="+mn-cs"/>
              </a:rPr>
              <a:t>Current language</a:t>
            </a:r>
          </a:p>
        </p:txBody>
      </p:sp>
      <p:sp>
        <p:nvSpPr>
          <p:cNvPr id="14" name="TextBox 13">
            <a:extLst>
              <a:ext uri="{FF2B5EF4-FFF2-40B4-BE49-F238E27FC236}">
                <a16:creationId xmlns:a16="http://schemas.microsoft.com/office/drawing/2014/main" id="{752FBF95-0D21-4CEF-8189-7A9974FAA922}"/>
              </a:ext>
            </a:extLst>
          </p:cNvPr>
          <p:cNvSpPr txBox="1"/>
          <p:nvPr/>
        </p:nvSpPr>
        <p:spPr>
          <a:xfrm>
            <a:off x="8158073" y="3952911"/>
            <a:ext cx="24831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2C2C"/>
                </a:solidFill>
                <a:effectLst/>
                <a:uLnTx/>
                <a:uFillTx/>
                <a:latin typeface="Corbel" panose="020B0503020204020204"/>
                <a:ea typeface="+mn-ea"/>
                <a:cs typeface="+mn-cs"/>
              </a:rPr>
              <a:t>Updated language</a:t>
            </a:r>
          </a:p>
        </p:txBody>
      </p:sp>
      <p:sp>
        <p:nvSpPr>
          <p:cNvPr id="15" name="Arrow: Right 14">
            <a:extLst>
              <a:ext uri="{FF2B5EF4-FFF2-40B4-BE49-F238E27FC236}">
                <a16:creationId xmlns:a16="http://schemas.microsoft.com/office/drawing/2014/main" id="{89949816-F890-445A-A3F4-645C28852E0A}"/>
              </a:ext>
            </a:extLst>
          </p:cNvPr>
          <p:cNvSpPr/>
          <p:nvPr/>
        </p:nvSpPr>
        <p:spPr>
          <a:xfrm rot="10800000">
            <a:off x="7009689" y="3895261"/>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Arrow: Left 15">
            <a:extLst>
              <a:ext uri="{FF2B5EF4-FFF2-40B4-BE49-F238E27FC236}">
                <a16:creationId xmlns:a16="http://schemas.microsoft.com/office/drawing/2014/main" id="{FC67A8A7-37B2-4B08-BCF5-DE91CA3077E3}"/>
              </a:ext>
            </a:extLst>
          </p:cNvPr>
          <p:cNvSpPr/>
          <p:nvPr/>
        </p:nvSpPr>
        <p:spPr>
          <a:xfrm>
            <a:off x="6096000" y="2372057"/>
            <a:ext cx="978408" cy="484632"/>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7" name="Picture 16">
            <a:extLst>
              <a:ext uri="{FF2B5EF4-FFF2-40B4-BE49-F238E27FC236}">
                <a16:creationId xmlns:a16="http://schemas.microsoft.com/office/drawing/2014/main" id="{58284537-FFED-4EDE-BD46-4BCC7356DAAA}"/>
              </a:ext>
            </a:extLst>
          </p:cNvPr>
          <p:cNvPicPr>
            <a:picLocks noChangeAspect="1"/>
          </p:cNvPicPr>
          <p:nvPr/>
        </p:nvPicPr>
        <p:blipFill>
          <a:blip r:embed="rId3"/>
          <a:stretch>
            <a:fillRect/>
          </a:stretch>
        </p:blipFill>
        <p:spPr>
          <a:xfrm>
            <a:off x="1202919" y="3425861"/>
            <a:ext cx="5636793" cy="1423432"/>
          </a:xfrm>
          <a:prstGeom prst="rect">
            <a:avLst/>
          </a:prstGeom>
        </p:spPr>
      </p:pic>
      <p:grpSp>
        <p:nvGrpSpPr>
          <p:cNvPr id="3" name="Group 2">
            <a:extLst>
              <a:ext uri="{FF2B5EF4-FFF2-40B4-BE49-F238E27FC236}">
                <a16:creationId xmlns:a16="http://schemas.microsoft.com/office/drawing/2014/main" id="{D249B758-D8E6-3F09-AE2D-01B2CD2EA423}"/>
              </a:ext>
            </a:extLst>
          </p:cNvPr>
          <p:cNvGrpSpPr/>
          <p:nvPr/>
        </p:nvGrpSpPr>
        <p:grpSpPr>
          <a:xfrm>
            <a:off x="1202919" y="4902894"/>
            <a:ext cx="10620753" cy="956760"/>
            <a:chOff x="1202919" y="5240286"/>
            <a:chExt cx="10620753" cy="956760"/>
          </a:xfrm>
        </p:grpSpPr>
        <p:pic>
          <p:nvPicPr>
            <p:cNvPr id="6" name="Picture 5">
              <a:extLst>
                <a:ext uri="{FF2B5EF4-FFF2-40B4-BE49-F238E27FC236}">
                  <a16:creationId xmlns:a16="http://schemas.microsoft.com/office/drawing/2014/main" id="{7E33B330-5D34-D7D5-745A-4ABCA90E9E8B}"/>
                </a:ext>
              </a:extLst>
            </p:cNvPr>
            <p:cNvPicPr>
              <a:picLocks noChangeAspect="1"/>
            </p:cNvPicPr>
            <p:nvPr/>
          </p:nvPicPr>
          <p:blipFill>
            <a:blip r:embed="rId4"/>
            <a:stretch>
              <a:fillRect/>
            </a:stretch>
          </p:blipFill>
          <p:spPr>
            <a:xfrm>
              <a:off x="5641947" y="5593524"/>
              <a:ext cx="6181725" cy="514350"/>
            </a:xfrm>
            <a:prstGeom prst="rect">
              <a:avLst/>
            </a:prstGeom>
          </p:spPr>
        </p:pic>
        <p:sp>
          <p:nvSpPr>
            <p:cNvPr id="9" name="TextBox 8">
              <a:extLst>
                <a:ext uri="{FF2B5EF4-FFF2-40B4-BE49-F238E27FC236}">
                  <a16:creationId xmlns:a16="http://schemas.microsoft.com/office/drawing/2014/main" id="{6AB086D9-0A58-4F94-C134-A34FB73ACB5A}"/>
                </a:ext>
              </a:extLst>
            </p:cNvPr>
            <p:cNvSpPr txBox="1"/>
            <p:nvPr/>
          </p:nvSpPr>
          <p:spPr>
            <a:xfrm>
              <a:off x="1202919" y="5240286"/>
              <a:ext cx="9338255" cy="584775"/>
            </a:xfrm>
            <a:prstGeom prst="rect">
              <a:avLst/>
            </a:prstGeom>
            <a:noFill/>
          </p:spPr>
          <p:txBody>
            <a:bodyPr wrap="square" lIns="91440" tIns="45720" rIns="91440" bIns="45720" rtlCol="0" anchor="t">
              <a:spAutoFit/>
            </a:bodyPr>
            <a:lstStyle/>
            <a:p>
              <a:r>
                <a:rPr lang="en-US" sz="1600">
                  <a:solidFill>
                    <a:schemeClr val="bg1"/>
                  </a:solidFill>
                </a:rPr>
                <a:t>Additionally, the need to contact a base hospital for all patients experiencing symptomatic tachycardia, regardless of its origin, will no longer be required.</a:t>
              </a:r>
            </a:p>
          </p:txBody>
        </p:sp>
        <p:sp>
          <p:nvSpPr>
            <p:cNvPr id="2" name="Freeform: Shape 1">
              <a:extLst>
                <a:ext uri="{FF2B5EF4-FFF2-40B4-BE49-F238E27FC236}">
                  <a16:creationId xmlns:a16="http://schemas.microsoft.com/office/drawing/2014/main" id="{4CFEE603-FCCB-FDDC-ECA8-2685F56C4418}"/>
                </a:ext>
              </a:extLst>
            </p:cNvPr>
            <p:cNvSpPr/>
            <p:nvPr/>
          </p:nvSpPr>
          <p:spPr>
            <a:xfrm>
              <a:off x="1353312" y="5815584"/>
              <a:ext cx="4142232" cy="381462"/>
            </a:xfrm>
            <a:custGeom>
              <a:avLst/>
              <a:gdLst>
                <a:gd name="connsiteX0" fmla="*/ 0 w 4142232"/>
                <a:gd name="connsiteY0" fmla="*/ 0 h 381462"/>
                <a:gd name="connsiteX1" fmla="*/ 256032 w 4142232"/>
                <a:gd name="connsiteY1" fmla="*/ 347472 h 381462"/>
                <a:gd name="connsiteX2" fmla="*/ 1335024 w 4142232"/>
                <a:gd name="connsiteY2" fmla="*/ 338328 h 381462"/>
                <a:gd name="connsiteX3" fmla="*/ 4142232 w 4142232"/>
                <a:gd name="connsiteY3" fmla="*/ 82296 h 381462"/>
              </a:gdLst>
              <a:ahLst/>
              <a:cxnLst>
                <a:cxn ang="0">
                  <a:pos x="connsiteX0" y="connsiteY0"/>
                </a:cxn>
                <a:cxn ang="0">
                  <a:pos x="connsiteX1" y="connsiteY1"/>
                </a:cxn>
                <a:cxn ang="0">
                  <a:pos x="connsiteX2" y="connsiteY2"/>
                </a:cxn>
                <a:cxn ang="0">
                  <a:pos x="connsiteX3" y="connsiteY3"/>
                </a:cxn>
              </a:cxnLst>
              <a:rect l="l" t="t" r="r" b="b"/>
              <a:pathLst>
                <a:path w="4142232" h="381462">
                  <a:moveTo>
                    <a:pt x="0" y="0"/>
                  </a:moveTo>
                  <a:cubicBezTo>
                    <a:pt x="16764" y="145542"/>
                    <a:pt x="33528" y="291084"/>
                    <a:pt x="256032" y="347472"/>
                  </a:cubicBezTo>
                  <a:cubicBezTo>
                    <a:pt x="478536" y="403860"/>
                    <a:pt x="687324" y="382524"/>
                    <a:pt x="1335024" y="338328"/>
                  </a:cubicBezTo>
                  <a:cubicBezTo>
                    <a:pt x="1982724" y="294132"/>
                    <a:pt x="3062478" y="188214"/>
                    <a:pt x="4142232" y="82296"/>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4FC03A20-4FE8-A5AC-7323-E6CCDAA8FB83}"/>
              </a:ext>
            </a:extLst>
          </p:cNvPr>
          <p:cNvSpPr txBox="1"/>
          <p:nvPr/>
        </p:nvSpPr>
        <p:spPr>
          <a:xfrm>
            <a:off x="1202919" y="5887865"/>
            <a:ext cx="1001676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2C2C2C"/>
                </a:solidFill>
                <a:effectLst/>
                <a:uLnTx/>
                <a:uFillTx/>
                <a:latin typeface="Corbel" panose="020B0503020204020204"/>
                <a:ea typeface="+mn-ea"/>
                <a:cs typeface="+mn-cs"/>
              </a:rPr>
              <a:t>Purpose</a:t>
            </a:r>
            <a:r>
              <a:rPr kumimoji="0" lang="en-US" sz="1600" b="0" i="0" u="none" strike="noStrike" kern="1200" cap="none" spc="0" normalizeH="0" baseline="0" noProof="0">
                <a:ln>
                  <a:noFill/>
                </a:ln>
                <a:solidFill>
                  <a:srgbClr val="2C2C2C"/>
                </a:solidFill>
                <a:effectLst/>
                <a:uLnTx/>
                <a:uFillTx/>
                <a:latin typeface="Corbel" panose="020B0503020204020204"/>
                <a:ea typeface="+mn-ea"/>
                <a:cs typeface="+mn-cs"/>
              </a:rPr>
              <a:t>: Adenosine has the shortest half-life of any permitted medication in Riverside County and can, in most instances, be drawn up and administered before the order can be obtained. Waiting to give it could, potentially, lead to untoward patient outcomes due to a delay in appropriate care.</a:t>
            </a:r>
          </a:p>
        </p:txBody>
      </p:sp>
      <p:sp>
        <p:nvSpPr>
          <p:cNvPr id="12" name="&quot;Not Allowed&quot; Symbol 11">
            <a:extLst>
              <a:ext uri="{FF2B5EF4-FFF2-40B4-BE49-F238E27FC236}">
                <a16:creationId xmlns:a16="http://schemas.microsoft.com/office/drawing/2014/main" id="{3157ECEE-43C0-ED1A-0B18-4D8D8B7A5986}"/>
              </a:ext>
            </a:extLst>
          </p:cNvPr>
          <p:cNvSpPr/>
          <p:nvPr/>
        </p:nvSpPr>
        <p:spPr>
          <a:xfrm>
            <a:off x="5770821" y="5299443"/>
            <a:ext cx="5989674" cy="522767"/>
          </a:xfrm>
          <a:prstGeom prst="noSmoking">
            <a:avLst/>
          </a:prstGeom>
          <a:solidFill>
            <a:srgbClr val="FF0000">
              <a:alpha val="5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FF0000"/>
              </a:highlight>
            </a:endParaRPr>
          </a:p>
        </p:txBody>
      </p:sp>
    </p:spTree>
    <p:extLst>
      <p:ext uri="{BB962C8B-B14F-4D97-AF65-F5344CB8AC3E}">
        <p14:creationId xmlns:p14="http://schemas.microsoft.com/office/powerpoint/2010/main" val="25396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5"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C05513-1194-4343-B0E7-FD0B4CE16A5B}"/>
              </a:ext>
            </a:extLst>
          </p:cNvPr>
          <p:cNvPicPr>
            <a:picLocks noChangeAspect="1"/>
          </p:cNvPicPr>
          <p:nvPr/>
        </p:nvPicPr>
        <p:blipFill>
          <a:blip r:embed="rId2"/>
          <a:stretch>
            <a:fillRect/>
          </a:stretch>
        </p:blipFill>
        <p:spPr>
          <a:xfrm>
            <a:off x="1202918" y="3023911"/>
            <a:ext cx="8210550" cy="2943225"/>
          </a:xfrm>
          <a:prstGeom prst="rect">
            <a:avLst/>
          </a:prstGeom>
        </p:spPr>
      </p:pic>
      <p:pic>
        <p:nvPicPr>
          <p:cNvPr id="3" name="Picture 2">
            <a:extLst>
              <a:ext uri="{FF2B5EF4-FFF2-40B4-BE49-F238E27FC236}">
                <a16:creationId xmlns:a16="http://schemas.microsoft.com/office/drawing/2014/main" id="{A2C62262-33B5-484B-9DD4-6B51D321A9F4}"/>
              </a:ext>
            </a:extLst>
          </p:cNvPr>
          <p:cNvPicPr>
            <a:picLocks noChangeAspect="1"/>
          </p:cNvPicPr>
          <p:nvPr/>
        </p:nvPicPr>
        <p:blipFill>
          <a:blip r:embed="rId3"/>
          <a:stretch>
            <a:fillRect/>
          </a:stretch>
        </p:blipFill>
        <p:spPr>
          <a:xfrm>
            <a:off x="1202919" y="1974902"/>
            <a:ext cx="8763000" cy="942975"/>
          </a:xfrm>
          <a:prstGeom prst="rect">
            <a:avLst/>
          </a:prstGeo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calcium chloride</a:t>
            </a:r>
            <a:br>
              <a:rPr lang="en-US"/>
            </a:br>
            <a:r>
              <a:rPr lang="en-US" sz="1800"/>
              <a:t>policies affected: </a:t>
            </a:r>
            <a:r>
              <a:rPr lang="en-US" sz="1800" b="0"/>
              <a:t>#4302, #4601, #4603 &amp; #4702</a:t>
            </a:r>
            <a:br>
              <a:rPr lang="en-US" sz="1800"/>
            </a:br>
            <a:r>
              <a:rPr lang="en-US" sz="1800"/>
              <a:t>change: change in route of admin for pediatrics to align with adults</a:t>
            </a:r>
          </a:p>
        </p:txBody>
      </p:sp>
      <p:sp>
        <p:nvSpPr>
          <p:cNvPr id="13" name="TextBox 12">
            <a:extLst>
              <a:ext uri="{FF2B5EF4-FFF2-40B4-BE49-F238E27FC236}">
                <a16:creationId xmlns:a16="http://schemas.microsoft.com/office/drawing/2014/main" id="{A8E49461-F6C7-41FF-838C-6CE7A87DE55F}"/>
              </a:ext>
            </a:extLst>
          </p:cNvPr>
          <p:cNvSpPr txBox="1"/>
          <p:nvPr/>
        </p:nvSpPr>
        <p:spPr>
          <a:xfrm>
            <a:off x="9994518" y="1865519"/>
            <a:ext cx="213074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C2C2C"/>
                </a:solidFill>
                <a:effectLst/>
                <a:uLnTx/>
                <a:uFillTx/>
                <a:latin typeface="Corbel" panose="020B0503020204020204"/>
                <a:ea typeface="+mn-ea"/>
                <a:cs typeface="+mn-cs"/>
              </a:rPr>
              <a:t>Current route</a:t>
            </a:r>
            <a:r>
              <a:rPr lang="en-US" sz="1600">
                <a:solidFill>
                  <a:srgbClr val="2C2C2C"/>
                </a:solidFill>
                <a:latin typeface="Corbel" panose="020B0503020204020204"/>
              </a:rPr>
              <a:t> is IV only       </a:t>
            </a:r>
            <a:endParaRPr kumimoji="0" lang="en-US" sz="1600" b="0" i="0" u="none" strike="noStrike" kern="1200" cap="none" spc="0" normalizeH="0" baseline="0" noProof="0">
              <a:ln>
                <a:noFill/>
              </a:ln>
              <a:solidFill>
                <a:srgbClr val="2C2C2C"/>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752FBF95-0D21-4CEF-8189-7A9974FAA922}"/>
              </a:ext>
            </a:extLst>
          </p:cNvPr>
          <p:cNvSpPr txBox="1"/>
          <p:nvPr/>
        </p:nvSpPr>
        <p:spPr>
          <a:xfrm>
            <a:off x="9364525" y="3400745"/>
            <a:ext cx="24831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C2C2C"/>
                </a:solidFill>
                <a:effectLst/>
                <a:uLnTx/>
                <a:uFillTx/>
                <a:latin typeface="Corbel" panose="020B0503020204020204"/>
                <a:ea typeface="+mn-ea"/>
                <a:cs typeface="+mn-cs"/>
              </a:rPr>
              <a:t>Updated routes</a:t>
            </a:r>
          </a:p>
        </p:txBody>
      </p:sp>
      <p:sp>
        <p:nvSpPr>
          <p:cNvPr id="15" name="Arrow: Right 14">
            <a:extLst>
              <a:ext uri="{FF2B5EF4-FFF2-40B4-BE49-F238E27FC236}">
                <a16:creationId xmlns:a16="http://schemas.microsoft.com/office/drawing/2014/main" id="{89949816-F890-445A-A3F4-645C28852E0A}"/>
              </a:ext>
            </a:extLst>
          </p:cNvPr>
          <p:cNvSpPr/>
          <p:nvPr/>
        </p:nvSpPr>
        <p:spPr>
          <a:xfrm rot="8776287">
            <a:off x="9348347" y="3954389"/>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Arrow: Left 15">
            <a:extLst>
              <a:ext uri="{FF2B5EF4-FFF2-40B4-BE49-F238E27FC236}">
                <a16:creationId xmlns:a16="http://schemas.microsoft.com/office/drawing/2014/main" id="{FC67A8A7-37B2-4B08-BCF5-DE91CA3077E3}"/>
              </a:ext>
            </a:extLst>
          </p:cNvPr>
          <p:cNvSpPr/>
          <p:nvPr/>
        </p:nvSpPr>
        <p:spPr>
          <a:xfrm>
            <a:off x="10116892" y="2204073"/>
            <a:ext cx="978408" cy="484632"/>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B36262D6-186F-4E39-AC8E-4435602ED7CE}"/>
              </a:ext>
            </a:extLst>
          </p:cNvPr>
          <p:cNvSpPr txBox="1"/>
          <p:nvPr/>
        </p:nvSpPr>
        <p:spPr>
          <a:xfrm>
            <a:off x="1202918" y="5989049"/>
            <a:ext cx="10748290" cy="830997"/>
          </a:xfrm>
          <a:prstGeom prst="rect">
            <a:avLst/>
          </a:prstGeom>
          <a:noFill/>
        </p:spPr>
        <p:txBody>
          <a:bodyPr wrap="square" lIns="91440" tIns="45720" rIns="91440" bIns="45720" rtlCol="0" anchor="t">
            <a:spAutoFit/>
          </a:bodyPr>
          <a:lstStyle/>
          <a:p>
            <a:r>
              <a:rPr lang="en-US" sz="1600" u="sng">
                <a:solidFill>
                  <a:schemeClr val="bg1"/>
                </a:solidFill>
              </a:rPr>
              <a:t>Purpose</a:t>
            </a:r>
            <a:r>
              <a:rPr lang="en-US" sz="1600">
                <a:solidFill>
                  <a:schemeClr val="bg1"/>
                </a:solidFill>
              </a:rPr>
              <a:t>:</a:t>
            </a:r>
          </a:p>
          <a:p>
            <a:r>
              <a:rPr lang="en-US" sz="1600">
                <a:solidFill>
                  <a:schemeClr val="bg1"/>
                </a:solidFill>
              </a:rPr>
              <a:t>CaCl</a:t>
            </a:r>
            <a:r>
              <a:rPr lang="en-US" sz="1600" baseline="-25000">
                <a:solidFill>
                  <a:schemeClr val="bg1"/>
                </a:solidFill>
              </a:rPr>
              <a:t>2</a:t>
            </a:r>
            <a:r>
              <a:rPr lang="en-US" sz="1600">
                <a:solidFill>
                  <a:schemeClr val="bg1"/>
                </a:solidFill>
              </a:rPr>
              <a:t> can cause hypotension, syncope, significant venous irritation and/or tissue necrosis. Admin by IVPB is required for all patients with pulses.</a:t>
            </a:r>
          </a:p>
        </p:txBody>
      </p:sp>
      <p:sp>
        <p:nvSpPr>
          <p:cNvPr id="2" name="Arrow: Right 1">
            <a:extLst>
              <a:ext uri="{FF2B5EF4-FFF2-40B4-BE49-F238E27FC236}">
                <a16:creationId xmlns:a16="http://schemas.microsoft.com/office/drawing/2014/main" id="{9AAB79E1-281A-F5CC-FE3C-09D2C4CAE4A2}"/>
              </a:ext>
            </a:extLst>
          </p:cNvPr>
          <p:cNvSpPr/>
          <p:nvPr/>
        </p:nvSpPr>
        <p:spPr>
          <a:xfrm rot="8776287">
            <a:off x="9348347" y="4950773"/>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845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7"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a:xfrm>
            <a:off x="1115369" y="4650678"/>
            <a:ext cx="10285270" cy="1635557"/>
          </a:xfrm>
        </p:spPr>
        <p:txBody>
          <a:bodyPr>
            <a:normAutofit fontScale="77500" lnSpcReduction="20000"/>
          </a:bodyPr>
          <a:lstStyle/>
          <a:p>
            <a:pPr marL="0" indent="0">
              <a:lnSpc>
                <a:spcPct val="120000"/>
              </a:lnSpc>
              <a:spcBef>
                <a:spcPts val="0"/>
              </a:spcBef>
              <a:spcAft>
                <a:spcPts val="0"/>
              </a:spcAft>
              <a:buNone/>
            </a:pPr>
            <a:r>
              <a:rPr lang="en-US" sz="2100" u="sng">
                <a:solidFill>
                  <a:schemeClr val="bg1"/>
                </a:solidFill>
              </a:rPr>
              <a:t>Purpose</a:t>
            </a:r>
            <a:r>
              <a:rPr lang="en-US" sz="2100">
                <a:solidFill>
                  <a:schemeClr val="bg1"/>
                </a:solidFill>
              </a:rPr>
              <a:t>: multiple studies and trials have shown that the administration of D10% is just as effective as D50% in reversing hypoglycemic episodes (</a:t>
            </a:r>
            <a:r>
              <a:rPr lang="en-US" sz="2100" err="1">
                <a:solidFill>
                  <a:schemeClr val="bg1"/>
                </a:solidFill>
              </a:rPr>
              <a:t>Hurtubise</a:t>
            </a:r>
            <a:r>
              <a:rPr lang="en-US" sz="2100">
                <a:solidFill>
                  <a:schemeClr val="bg1"/>
                </a:solidFill>
              </a:rPr>
              <a:t> et al., 2021); D50%, however, has been found to cause </a:t>
            </a:r>
            <a:r>
              <a:rPr lang="en-US" sz="2100" b="0" i="0">
                <a:solidFill>
                  <a:srgbClr val="212121"/>
                </a:solidFill>
                <a:effectLst/>
              </a:rPr>
              <a:t>significantly higher blood glucose concentrations both in the prehospital setting and upon hospital </a:t>
            </a:r>
            <a:r>
              <a:rPr lang="en-US" sz="2100" b="0" i="0">
                <a:solidFill>
                  <a:schemeClr val="bg1"/>
                </a:solidFill>
                <a:effectLst/>
              </a:rPr>
              <a:t>arrival (</a:t>
            </a:r>
            <a:r>
              <a:rPr lang="en-US" sz="2100" err="1">
                <a:solidFill>
                  <a:schemeClr val="bg1"/>
                </a:solidFill>
              </a:rPr>
              <a:t>Weant</a:t>
            </a:r>
            <a:r>
              <a:rPr lang="en-US" sz="2100">
                <a:solidFill>
                  <a:schemeClr val="bg1"/>
                </a:solidFill>
              </a:rPr>
              <a:t> et al., 2019) and </a:t>
            </a:r>
            <a:r>
              <a:rPr lang="en-US" sz="2100" b="0" i="0">
                <a:solidFill>
                  <a:srgbClr val="212121"/>
                </a:solidFill>
                <a:effectLst/>
              </a:rPr>
              <a:t>may also have theoretical risks including extravasation injury, direct toxic effects of hypertonic dextrose, and potential neurotoxic effects of acute hyperglycemia </a:t>
            </a:r>
            <a:r>
              <a:rPr lang="en-US" sz="2100" b="0" i="0">
                <a:solidFill>
                  <a:schemeClr val="bg1"/>
                </a:solidFill>
                <a:effectLst/>
              </a:rPr>
              <a:t>(</a:t>
            </a:r>
            <a:r>
              <a:rPr lang="en-US" sz="2100">
                <a:solidFill>
                  <a:schemeClr val="bg1"/>
                </a:solidFill>
              </a:rPr>
              <a:t>Hern et al., 2016). Additionally, one concentration standardizes what can, and will, be administered in the field.</a:t>
            </a:r>
          </a:p>
        </p:txBody>
      </p:sp>
      <p:pic>
        <p:nvPicPr>
          <p:cNvPr id="12" name="Picture 11">
            <a:extLst>
              <a:ext uri="{FF2B5EF4-FFF2-40B4-BE49-F238E27FC236}">
                <a16:creationId xmlns:a16="http://schemas.microsoft.com/office/drawing/2014/main" id="{C65A47F0-D672-4FE9-B79A-3D8354C382AA}"/>
              </a:ext>
            </a:extLst>
          </p:cNvPr>
          <p:cNvPicPr>
            <a:picLocks noChangeAspect="1"/>
          </p:cNvPicPr>
          <p:nvPr/>
        </p:nvPicPr>
        <p:blipFill>
          <a:blip r:embed="rId2"/>
          <a:stretch>
            <a:fillRect/>
          </a:stretch>
        </p:blipFill>
        <p:spPr>
          <a:xfrm>
            <a:off x="1202919" y="3318906"/>
            <a:ext cx="5570291" cy="1236059"/>
          </a:xfrm>
          <a:prstGeom prst="rect">
            <a:avLst/>
          </a:prstGeo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dextrose</a:t>
            </a:r>
            <a:br>
              <a:rPr lang="en-US"/>
            </a:br>
            <a:r>
              <a:rPr lang="en-US" sz="1800"/>
              <a:t>policy affected: #4201</a:t>
            </a:r>
            <a:br>
              <a:rPr lang="en-US" sz="1800"/>
            </a:br>
            <a:r>
              <a:rPr lang="en-US" sz="1800"/>
              <a:t>change: removal of d25% and d50% as concentrations for admin to adults and pediatrics</a:t>
            </a:r>
          </a:p>
        </p:txBody>
      </p:sp>
      <p:pic>
        <p:nvPicPr>
          <p:cNvPr id="3" name="Picture 2">
            <a:extLst>
              <a:ext uri="{FF2B5EF4-FFF2-40B4-BE49-F238E27FC236}">
                <a16:creationId xmlns:a16="http://schemas.microsoft.com/office/drawing/2014/main" id="{EB809C54-7B1E-4C2A-9D8D-C7837B808B64}"/>
              </a:ext>
            </a:extLst>
          </p:cNvPr>
          <p:cNvPicPr>
            <a:picLocks noChangeAspect="1"/>
          </p:cNvPicPr>
          <p:nvPr/>
        </p:nvPicPr>
        <p:blipFill>
          <a:blip r:embed="rId3"/>
          <a:stretch>
            <a:fillRect/>
          </a:stretch>
        </p:blipFill>
        <p:spPr>
          <a:xfrm>
            <a:off x="1202919" y="1938813"/>
            <a:ext cx="5570291" cy="1271829"/>
          </a:xfrm>
          <a:prstGeom prst="rect">
            <a:avLst/>
          </a:prstGeom>
        </p:spPr>
      </p:pic>
      <p:sp>
        <p:nvSpPr>
          <p:cNvPr id="7" name="Rectangle 6">
            <a:extLst>
              <a:ext uri="{FF2B5EF4-FFF2-40B4-BE49-F238E27FC236}">
                <a16:creationId xmlns:a16="http://schemas.microsoft.com/office/drawing/2014/main" id="{7CF5FD3A-16FD-42E7-8418-308EF20499F0}"/>
              </a:ext>
            </a:extLst>
          </p:cNvPr>
          <p:cNvSpPr/>
          <p:nvPr/>
        </p:nvSpPr>
        <p:spPr>
          <a:xfrm>
            <a:off x="4683977" y="3582809"/>
            <a:ext cx="469784" cy="295453"/>
          </a:xfrm>
          <a:prstGeom prst="rect">
            <a:avLst/>
          </a:prstGeom>
          <a:noFill/>
          <a:ln w="25400">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F5A162-3368-4D5F-8A69-ACB5CD9306F4}"/>
              </a:ext>
            </a:extLst>
          </p:cNvPr>
          <p:cNvSpPr/>
          <p:nvPr/>
        </p:nvSpPr>
        <p:spPr>
          <a:xfrm>
            <a:off x="5080591" y="4009351"/>
            <a:ext cx="473053" cy="295453"/>
          </a:xfrm>
          <a:prstGeom prst="rect">
            <a:avLst/>
          </a:prstGeom>
          <a:noFill/>
          <a:ln w="25400">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E49461-F6C7-41FF-838C-6CE7A87DE55F}"/>
              </a:ext>
            </a:extLst>
          </p:cNvPr>
          <p:cNvSpPr txBox="1"/>
          <p:nvPr/>
        </p:nvSpPr>
        <p:spPr>
          <a:xfrm>
            <a:off x="8050441" y="2390061"/>
            <a:ext cx="1901613" cy="369332"/>
          </a:xfrm>
          <a:prstGeom prst="rect">
            <a:avLst/>
          </a:prstGeom>
          <a:noFill/>
        </p:spPr>
        <p:txBody>
          <a:bodyPr wrap="square" rtlCol="0">
            <a:spAutoFit/>
          </a:bodyPr>
          <a:lstStyle/>
          <a:p>
            <a:r>
              <a:rPr lang="en-US">
                <a:solidFill>
                  <a:schemeClr val="bg1"/>
                </a:solidFill>
              </a:rPr>
              <a:t>Current language</a:t>
            </a:r>
          </a:p>
        </p:txBody>
      </p:sp>
      <p:sp>
        <p:nvSpPr>
          <p:cNvPr id="14" name="TextBox 13">
            <a:extLst>
              <a:ext uri="{FF2B5EF4-FFF2-40B4-BE49-F238E27FC236}">
                <a16:creationId xmlns:a16="http://schemas.microsoft.com/office/drawing/2014/main" id="{752FBF95-0D21-4CEF-8189-7A9974FAA922}"/>
              </a:ext>
            </a:extLst>
          </p:cNvPr>
          <p:cNvSpPr txBox="1"/>
          <p:nvPr/>
        </p:nvSpPr>
        <p:spPr>
          <a:xfrm>
            <a:off x="8050441" y="3672885"/>
            <a:ext cx="2483142" cy="369332"/>
          </a:xfrm>
          <a:prstGeom prst="rect">
            <a:avLst/>
          </a:prstGeom>
          <a:noFill/>
        </p:spPr>
        <p:txBody>
          <a:bodyPr wrap="square" rtlCol="0">
            <a:spAutoFit/>
          </a:bodyPr>
          <a:lstStyle/>
          <a:p>
            <a:r>
              <a:rPr lang="en-US">
                <a:solidFill>
                  <a:schemeClr val="bg1"/>
                </a:solidFill>
              </a:rPr>
              <a:t>Updated language</a:t>
            </a:r>
          </a:p>
        </p:txBody>
      </p:sp>
      <p:sp>
        <p:nvSpPr>
          <p:cNvPr id="15" name="Arrow: Right 14">
            <a:extLst>
              <a:ext uri="{FF2B5EF4-FFF2-40B4-BE49-F238E27FC236}">
                <a16:creationId xmlns:a16="http://schemas.microsoft.com/office/drawing/2014/main" id="{89949816-F890-445A-A3F4-645C28852E0A}"/>
              </a:ext>
            </a:extLst>
          </p:cNvPr>
          <p:cNvSpPr/>
          <p:nvPr/>
        </p:nvSpPr>
        <p:spPr>
          <a:xfrm rot="10800000">
            <a:off x="6981577" y="2332411"/>
            <a:ext cx="978408"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FC67A8A7-37B2-4B08-BCF5-DE91CA3077E3}"/>
              </a:ext>
            </a:extLst>
          </p:cNvPr>
          <p:cNvSpPr/>
          <p:nvPr/>
        </p:nvSpPr>
        <p:spPr>
          <a:xfrm>
            <a:off x="6981577" y="3615235"/>
            <a:ext cx="978408" cy="484632"/>
          </a:xfrm>
          <a:prstGeom prst="lef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A01AC5-32B9-BA5F-C080-C51FB69905EA}"/>
              </a:ext>
            </a:extLst>
          </p:cNvPr>
          <p:cNvSpPr/>
          <p:nvPr/>
        </p:nvSpPr>
        <p:spPr>
          <a:xfrm>
            <a:off x="4683977" y="2194560"/>
            <a:ext cx="1177327" cy="206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1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P spid="10" grpId="0" animBg="1"/>
      <p:bldP spid="14"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90BBF-C2E3-4776-BE3F-3340B3FE9024}"/>
              </a:ext>
            </a:extLst>
          </p:cNvPr>
          <p:cNvSpPr txBox="1"/>
          <p:nvPr/>
        </p:nvSpPr>
        <p:spPr>
          <a:xfrm>
            <a:off x="1202918" y="1910147"/>
            <a:ext cx="10197719" cy="3693319"/>
          </a:xfrm>
          <a:prstGeom prst="rect">
            <a:avLst/>
          </a:prstGeom>
          <a:noFill/>
        </p:spPr>
        <p:txBody>
          <a:bodyPr wrap="square" rtlCol="0">
            <a:spAutoFit/>
          </a:bodyPr>
          <a:lstStyle/>
          <a:p>
            <a:r>
              <a:rPr lang="en-US" u="sng">
                <a:solidFill>
                  <a:schemeClr val="bg1"/>
                </a:solidFill>
              </a:rPr>
              <a:t>Takeaway</a:t>
            </a:r>
            <a:r>
              <a:rPr lang="en-US">
                <a:solidFill>
                  <a:schemeClr val="bg1"/>
                </a:solidFill>
              </a:rPr>
              <a:t>: </a:t>
            </a:r>
          </a:p>
          <a:p>
            <a:r>
              <a:rPr lang="en-US">
                <a:solidFill>
                  <a:schemeClr val="bg1"/>
                </a:solidFill>
              </a:rPr>
              <a:t>D25% and D50% are still permitted </a:t>
            </a:r>
            <a:r>
              <a:rPr lang="en-US" u="sng">
                <a:solidFill>
                  <a:schemeClr val="bg1"/>
                </a:solidFill>
              </a:rPr>
              <a:t>to be carried</a:t>
            </a:r>
            <a:r>
              <a:rPr lang="en-US">
                <a:solidFill>
                  <a:schemeClr val="bg1"/>
                </a:solidFill>
              </a:rPr>
              <a:t>; however, they must be diluted to D10% prior to administration in both the adult and pediatric populations.</a:t>
            </a:r>
          </a:p>
          <a:p>
            <a:pPr marL="285750" indent="-285750">
              <a:buFont typeface="Arial" panose="020B0604020202020204" pitchFamily="34" charset="0"/>
              <a:buChar char="•"/>
            </a:pPr>
            <a:r>
              <a:rPr lang="en-US">
                <a:solidFill>
                  <a:schemeClr val="bg1"/>
                </a:solidFill>
              </a:rPr>
              <a:t>Step-by-step instructions to dilute at the point of care are included on page 2 of the introduction to the Pediatric Medication Dosing Resource</a:t>
            </a: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pPr marL="285750" indent="-285750">
              <a:buFont typeface="Arial" panose="020B0604020202020204" pitchFamily="34" charset="0"/>
              <a:buChar char="•"/>
            </a:pPr>
            <a:r>
              <a:rPr lang="en-US" i="1">
                <a:solidFill>
                  <a:schemeClr val="bg1"/>
                </a:solidFill>
              </a:rPr>
              <a:t>Dilution of a single medication from one concentration to another does not require base hospital contact</a:t>
            </a:r>
          </a:p>
        </p:txBody>
      </p:sp>
      <p:pic>
        <p:nvPicPr>
          <p:cNvPr id="4" name="Picture 3">
            <a:extLst>
              <a:ext uri="{FF2B5EF4-FFF2-40B4-BE49-F238E27FC236}">
                <a16:creationId xmlns:a16="http://schemas.microsoft.com/office/drawing/2014/main" id="{D24E05F0-C885-419C-B8EA-B02185472268}"/>
              </a:ext>
            </a:extLst>
          </p:cNvPr>
          <p:cNvPicPr>
            <a:picLocks noChangeAspect="1"/>
          </p:cNvPicPr>
          <p:nvPr/>
        </p:nvPicPr>
        <p:blipFill>
          <a:blip r:embed="rId2"/>
          <a:stretch>
            <a:fillRect/>
          </a:stretch>
        </p:blipFill>
        <p:spPr>
          <a:xfrm>
            <a:off x="1587348" y="3429000"/>
            <a:ext cx="5772150" cy="1771650"/>
          </a:xfrm>
          <a:prstGeom prst="rect">
            <a:avLst/>
          </a:prstGeom>
        </p:spPr>
      </p:pic>
      <p:sp>
        <p:nvSpPr>
          <p:cNvPr id="6" name="Title 7">
            <a:extLst>
              <a:ext uri="{FF2B5EF4-FFF2-40B4-BE49-F238E27FC236}">
                <a16:creationId xmlns:a16="http://schemas.microsoft.com/office/drawing/2014/main" id="{7F3AA735-F9E5-4896-B800-71961DCDF512}"/>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dextrose</a:t>
            </a:r>
            <a:br>
              <a:rPr lang="en-US"/>
            </a:br>
            <a:r>
              <a:rPr lang="en-US" sz="1800"/>
              <a:t>policy affected: #4201</a:t>
            </a:r>
            <a:br>
              <a:rPr lang="en-US" sz="1800"/>
            </a:br>
            <a:r>
              <a:rPr lang="en-US" sz="1800"/>
              <a:t>change: removal of d25% and d50% as concentration options for admin </a:t>
            </a:r>
            <a:r>
              <a:rPr lang="en-US" sz="1800">
                <a:ea typeface="+mj-lt"/>
                <a:cs typeface="+mj-lt"/>
              </a:rPr>
              <a:t>(cont.)</a:t>
            </a:r>
            <a:endParaRPr lang="en-US">
              <a:ea typeface="+mj-lt"/>
              <a:cs typeface="+mj-lt"/>
            </a:endParaRPr>
          </a:p>
        </p:txBody>
      </p:sp>
    </p:spTree>
    <p:extLst>
      <p:ext uri="{BB962C8B-B14F-4D97-AF65-F5344CB8AC3E}">
        <p14:creationId xmlns:p14="http://schemas.microsoft.com/office/powerpoint/2010/main" val="283082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F3AA735-F9E5-4896-B800-71961DCDF512}"/>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Epinephrine (drip)</a:t>
            </a:r>
            <a:br>
              <a:rPr lang="en-US"/>
            </a:br>
            <a:r>
              <a:rPr lang="en-US" sz="1800"/>
              <a:t>policy affected: #4405</a:t>
            </a:r>
            <a:br>
              <a:rPr lang="en-US" sz="1800"/>
            </a:br>
            <a:r>
              <a:rPr lang="en-US" sz="1800"/>
              <a:t>change: removal of capnography threshold for admin of epi drip</a:t>
            </a:r>
            <a:endParaRPr lang="en-US">
              <a:ea typeface="+mj-lt"/>
              <a:cs typeface="+mj-lt"/>
            </a:endParaRPr>
          </a:p>
        </p:txBody>
      </p:sp>
      <p:pic>
        <p:nvPicPr>
          <p:cNvPr id="5" name="Picture 4">
            <a:extLst>
              <a:ext uri="{FF2B5EF4-FFF2-40B4-BE49-F238E27FC236}">
                <a16:creationId xmlns:a16="http://schemas.microsoft.com/office/drawing/2014/main" id="{23DD5F11-AE02-66D1-8E36-9A10024D9977}"/>
              </a:ext>
            </a:extLst>
          </p:cNvPr>
          <p:cNvPicPr>
            <a:picLocks noChangeAspect="1"/>
          </p:cNvPicPr>
          <p:nvPr/>
        </p:nvPicPr>
        <p:blipFill>
          <a:blip r:embed="rId2"/>
          <a:stretch>
            <a:fillRect/>
          </a:stretch>
        </p:blipFill>
        <p:spPr>
          <a:xfrm>
            <a:off x="1202919" y="1951264"/>
            <a:ext cx="3305175" cy="952500"/>
          </a:xfrm>
          <a:prstGeom prst="rect">
            <a:avLst/>
          </a:prstGeom>
        </p:spPr>
      </p:pic>
      <p:pic>
        <p:nvPicPr>
          <p:cNvPr id="7" name="Picture 6">
            <a:extLst>
              <a:ext uri="{FF2B5EF4-FFF2-40B4-BE49-F238E27FC236}">
                <a16:creationId xmlns:a16="http://schemas.microsoft.com/office/drawing/2014/main" id="{C0EAB989-1B62-6169-7854-DC8D261000CE}"/>
              </a:ext>
            </a:extLst>
          </p:cNvPr>
          <p:cNvPicPr>
            <a:picLocks noChangeAspect="1"/>
          </p:cNvPicPr>
          <p:nvPr/>
        </p:nvPicPr>
        <p:blipFill>
          <a:blip r:embed="rId3"/>
          <a:stretch>
            <a:fillRect/>
          </a:stretch>
        </p:blipFill>
        <p:spPr>
          <a:xfrm>
            <a:off x="1202918" y="3001736"/>
            <a:ext cx="3305175" cy="960807"/>
          </a:xfrm>
          <a:prstGeom prst="rect">
            <a:avLst/>
          </a:prstGeom>
        </p:spPr>
      </p:pic>
      <p:sp>
        <p:nvSpPr>
          <p:cNvPr id="9" name="Arrow: Right 8">
            <a:extLst>
              <a:ext uri="{FF2B5EF4-FFF2-40B4-BE49-F238E27FC236}">
                <a16:creationId xmlns:a16="http://schemas.microsoft.com/office/drawing/2014/main" id="{4ACAD611-D75F-793E-13B3-9310BFC7B8E7}"/>
              </a:ext>
            </a:extLst>
          </p:cNvPr>
          <p:cNvSpPr/>
          <p:nvPr/>
        </p:nvSpPr>
        <p:spPr>
          <a:xfrm rot="10800000">
            <a:off x="4632284" y="2185198"/>
            <a:ext cx="978408"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7C11FE18-9ACD-B178-B63C-499637FEE738}"/>
              </a:ext>
            </a:extLst>
          </p:cNvPr>
          <p:cNvSpPr/>
          <p:nvPr/>
        </p:nvSpPr>
        <p:spPr>
          <a:xfrm>
            <a:off x="4632284" y="3239823"/>
            <a:ext cx="978408" cy="484632"/>
          </a:xfrm>
          <a:prstGeom prst="lef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33EBCB-E19E-FA1B-8E93-800491203613}"/>
              </a:ext>
            </a:extLst>
          </p:cNvPr>
          <p:cNvSpPr txBox="1"/>
          <p:nvPr/>
        </p:nvSpPr>
        <p:spPr>
          <a:xfrm>
            <a:off x="5734882" y="2242848"/>
            <a:ext cx="1915886" cy="369332"/>
          </a:xfrm>
          <a:prstGeom prst="rect">
            <a:avLst/>
          </a:prstGeom>
          <a:noFill/>
        </p:spPr>
        <p:txBody>
          <a:bodyPr wrap="square" rtlCol="0">
            <a:spAutoFit/>
          </a:bodyPr>
          <a:lstStyle/>
          <a:p>
            <a:r>
              <a:rPr lang="en-US">
                <a:solidFill>
                  <a:schemeClr val="bg1"/>
                </a:solidFill>
              </a:rPr>
              <a:t>Current language</a:t>
            </a:r>
          </a:p>
        </p:txBody>
      </p:sp>
      <p:sp>
        <p:nvSpPr>
          <p:cNvPr id="12" name="TextBox 11">
            <a:extLst>
              <a:ext uri="{FF2B5EF4-FFF2-40B4-BE49-F238E27FC236}">
                <a16:creationId xmlns:a16="http://schemas.microsoft.com/office/drawing/2014/main" id="{2221F89D-970F-906C-B9AA-CBE3B8A785E7}"/>
              </a:ext>
            </a:extLst>
          </p:cNvPr>
          <p:cNvSpPr txBox="1"/>
          <p:nvPr/>
        </p:nvSpPr>
        <p:spPr>
          <a:xfrm>
            <a:off x="5734882" y="3239823"/>
            <a:ext cx="2151017" cy="369332"/>
          </a:xfrm>
          <a:prstGeom prst="rect">
            <a:avLst/>
          </a:prstGeom>
          <a:noFill/>
        </p:spPr>
        <p:txBody>
          <a:bodyPr wrap="square" rtlCol="0">
            <a:spAutoFit/>
          </a:bodyPr>
          <a:lstStyle/>
          <a:p>
            <a:r>
              <a:rPr lang="en-US">
                <a:solidFill>
                  <a:schemeClr val="bg1"/>
                </a:solidFill>
              </a:rPr>
              <a:t>Updated language</a:t>
            </a:r>
          </a:p>
        </p:txBody>
      </p:sp>
      <p:sp>
        <p:nvSpPr>
          <p:cNvPr id="13" name="TextBox 12">
            <a:extLst>
              <a:ext uri="{FF2B5EF4-FFF2-40B4-BE49-F238E27FC236}">
                <a16:creationId xmlns:a16="http://schemas.microsoft.com/office/drawing/2014/main" id="{9295A420-909F-5F2F-5A30-4755B77FE9B9}"/>
              </a:ext>
            </a:extLst>
          </p:cNvPr>
          <p:cNvSpPr txBox="1"/>
          <p:nvPr/>
        </p:nvSpPr>
        <p:spPr>
          <a:xfrm>
            <a:off x="1107124" y="4112564"/>
            <a:ext cx="10197720" cy="646331"/>
          </a:xfrm>
          <a:prstGeom prst="rect">
            <a:avLst/>
          </a:prstGeom>
          <a:noFill/>
        </p:spPr>
        <p:txBody>
          <a:bodyPr wrap="square" rtlCol="0">
            <a:spAutoFit/>
          </a:bodyPr>
          <a:lstStyle/>
          <a:p>
            <a:r>
              <a:rPr lang="en-US">
                <a:solidFill>
                  <a:schemeClr val="bg1"/>
                </a:solidFill>
              </a:rPr>
              <a:t>Purpose: The previous capnography threshold unintentionally prevented patients from receiving Epinephrine via IV drip, which may have provided a better outcome to their condition.</a:t>
            </a:r>
          </a:p>
        </p:txBody>
      </p:sp>
    </p:spTree>
    <p:extLst>
      <p:ext uri="{BB962C8B-B14F-4D97-AF65-F5344CB8AC3E}">
        <p14:creationId xmlns:p14="http://schemas.microsoft.com/office/powerpoint/2010/main" val="242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B0ADB6D-0926-4478-9277-20DDC64B32A4}"/>
              </a:ext>
            </a:extLst>
          </p:cNvPr>
          <p:cNvPicPr>
            <a:picLocks noChangeAspect="1"/>
          </p:cNvPicPr>
          <p:nvPr/>
        </p:nvPicPr>
        <p:blipFill>
          <a:blip r:embed="rId2"/>
          <a:stretch>
            <a:fillRect/>
          </a:stretch>
        </p:blipFill>
        <p:spPr>
          <a:xfrm>
            <a:off x="1202919" y="1949373"/>
            <a:ext cx="6312578" cy="3201769"/>
          </a:xfrm>
          <a:prstGeom prst="rect">
            <a:avLst/>
          </a:prstGeom>
        </p:spPr>
      </p:pic>
      <p:sp>
        <p:nvSpPr>
          <p:cNvPr id="13" name="TextBox 12">
            <a:extLst>
              <a:ext uri="{FF2B5EF4-FFF2-40B4-BE49-F238E27FC236}">
                <a16:creationId xmlns:a16="http://schemas.microsoft.com/office/drawing/2014/main" id="{A8E49461-F6C7-41FF-838C-6CE7A87DE55F}"/>
              </a:ext>
            </a:extLst>
          </p:cNvPr>
          <p:cNvSpPr txBox="1"/>
          <p:nvPr/>
        </p:nvSpPr>
        <p:spPr>
          <a:xfrm>
            <a:off x="8780473" y="3365591"/>
            <a:ext cx="1901613" cy="369332"/>
          </a:xfrm>
          <a:prstGeom prst="rect">
            <a:avLst/>
          </a:prstGeom>
          <a:noFill/>
        </p:spPr>
        <p:txBody>
          <a:bodyPr wrap="square" rtlCol="0">
            <a:spAutoFit/>
          </a:bodyPr>
          <a:lstStyle/>
          <a:p>
            <a:r>
              <a:rPr lang="en-US">
                <a:solidFill>
                  <a:schemeClr val="bg1"/>
                </a:solidFill>
              </a:rPr>
              <a:t>Current language</a:t>
            </a:r>
          </a:p>
        </p:txBody>
      </p:sp>
      <p:sp>
        <p:nvSpPr>
          <p:cNvPr id="15" name="Arrow: Right 14">
            <a:extLst>
              <a:ext uri="{FF2B5EF4-FFF2-40B4-BE49-F238E27FC236}">
                <a16:creationId xmlns:a16="http://schemas.microsoft.com/office/drawing/2014/main" id="{89949816-F890-445A-A3F4-645C28852E0A}"/>
              </a:ext>
            </a:extLst>
          </p:cNvPr>
          <p:cNvSpPr/>
          <p:nvPr/>
        </p:nvSpPr>
        <p:spPr>
          <a:xfrm rot="10800000">
            <a:off x="7719430" y="3307941"/>
            <a:ext cx="978408"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7">
            <a:extLst>
              <a:ext uri="{FF2B5EF4-FFF2-40B4-BE49-F238E27FC236}">
                <a16:creationId xmlns:a16="http://schemas.microsoft.com/office/drawing/2014/main" id="{7919A674-34A5-4767-AE3E-F76C4D330A57}"/>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glucagon</a:t>
            </a:r>
            <a:br>
              <a:rPr lang="en-US"/>
            </a:br>
            <a:r>
              <a:rPr lang="en-US" sz="1800"/>
              <a:t>policies affected: #4201, #4406 &amp; #4601</a:t>
            </a:r>
            <a:br>
              <a:rPr lang="en-US" sz="1800"/>
            </a:br>
            <a:r>
              <a:rPr lang="en-US" sz="1800"/>
              <a:t>change: dosing schedule modification for pediatrics only</a:t>
            </a:r>
          </a:p>
        </p:txBody>
      </p:sp>
    </p:spTree>
    <p:extLst>
      <p:ext uri="{BB962C8B-B14F-4D97-AF65-F5344CB8AC3E}">
        <p14:creationId xmlns:p14="http://schemas.microsoft.com/office/powerpoint/2010/main" val="261361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3827FCB-EC08-409E-8252-C3E72B821216}"/>
              </a:ext>
            </a:extLst>
          </p:cNvPr>
          <p:cNvPicPr>
            <a:picLocks noChangeAspect="1"/>
          </p:cNvPicPr>
          <p:nvPr/>
        </p:nvPicPr>
        <p:blipFill>
          <a:blip r:embed="rId2"/>
          <a:stretch>
            <a:fillRect/>
          </a:stretch>
        </p:blipFill>
        <p:spPr>
          <a:xfrm>
            <a:off x="1202919" y="1958794"/>
            <a:ext cx="4958241" cy="3980861"/>
          </a:xfrm>
          <a:prstGeom prst="rect">
            <a:avLst/>
          </a:prstGeom>
        </p:spPr>
      </p:pic>
      <p:sp>
        <p:nvSpPr>
          <p:cNvPr id="14" name="TextBox 13">
            <a:extLst>
              <a:ext uri="{FF2B5EF4-FFF2-40B4-BE49-F238E27FC236}">
                <a16:creationId xmlns:a16="http://schemas.microsoft.com/office/drawing/2014/main" id="{752FBF95-0D21-4CEF-8189-7A9974FAA922}"/>
              </a:ext>
            </a:extLst>
          </p:cNvPr>
          <p:cNvSpPr txBox="1"/>
          <p:nvPr/>
        </p:nvSpPr>
        <p:spPr>
          <a:xfrm>
            <a:off x="7189793" y="3713262"/>
            <a:ext cx="2483142" cy="369332"/>
          </a:xfrm>
          <a:prstGeom prst="rect">
            <a:avLst/>
          </a:prstGeom>
          <a:noFill/>
        </p:spPr>
        <p:txBody>
          <a:bodyPr wrap="square" rtlCol="0">
            <a:spAutoFit/>
          </a:bodyPr>
          <a:lstStyle/>
          <a:p>
            <a:r>
              <a:rPr lang="en-US">
                <a:solidFill>
                  <a:schemeClr val="bg1"/>
                </a:solidFill>
              </a:rPr>
              <a:t>Updated language</a:t>
            </a:r>
          </a:p>
        </p:txBody>
      </p:sp>
      <p:sp>
        <p:nvSpPr>
          <p:cNvPr id="8" name="TextBox 7">
            <a:extLst>
              <a:ext uri="{FF2B5EF4-FFF2-40B4-BE49-F238E27FC236}">
                <a16:creationId xmlns:a16="http://schemas.microsoft.com/office/drawing/2014/main" id="{E5AB269D-E499-4ACE-AE36-37D55C11EDAA}"/>
              </a:ext>
            </a:extLst>
          </p:cNvPr>
          <p:cNvSpPr txBox="1"/>
          <p:nvPr/>
        </p:nvSpPr>
        <p:spPr>
          <a:xfrm>
            <a:off x="7375031" y="4740559"/>
            <a:ext cx="3680656" cy="646331"/>
          </a:xfrm>
          <a:prstGeom prst="rect">
            <a:avLst/>
          </a:prstGeom>
          <a:noFill/>
        </p:spPr>
        <p:txBody>
          <a:bodyPr wrap="square" rtlCol="0">
            <a:spAutoFit/>
          </a:bodyPr>
          <a:lstStyle/>
          <a:p>
            <a:r>
              <a:rPr lang="en-US">
                <a:solidFill>
                  <a:schemeClr val="bg1"/>
                </a:solidFill>
              </a:rPr>
              <a:t>New dosing required for beta blocker / CaCl</a:t>
            </a:r>
            <a:r>
              <a:rPr lang="en-US" baseline="-25000">
                <a:solidFill>
                  <a:schemeClr val="bg1"/>
                </a:solidFill>
              </a:rPr>
              <a:t>2</a:t>
            </a:r>
            <a:r>
              <a:rPr lang="en-US">
                <a:solidFill>
                  <a:schemeClr val="bg1"/>
                </a:solidFill>
              </a:rPr>
              <a:t> blocker overdose</a:t>
            </a:r>
          </a:p>
        </p:txBody>
      </p:sp>
      <p:sp>
        <p:nvSpPr>
          <p:cNvPr id="6" name="Freeform: Shape 5">
            <a:extLst>
              <a:ext uri="{FF2B5EF4-FFF2-40B4-BE49-F238E27FC236}">
                <a16:creationId xmlns:a16="http://schemas.microsoft.com/office/drawing/2014/main" id="{F48F3613-F9AF-4702-9A60-67A8D992AFCE}"/>
              </a:ext>
            </a:extLst>
          </p:cNvPr>
          <p:cNvSpPr/>
          <p:nvPr/>
        </p:nvSpPr>
        <p:spPr>
          <a:xfrm>
            <a:off x="5989320" y="3047089"/>
            <a:ext cx="1136030" cy="856528"/>
          </a:xfrm>
          <a:custGeom>
            <a:avLst/>
            <a:gdLst>
              <a:gd name="connsiteX0" fmla="*/ 1149531 w 1149531"/>
              <a:gd name="connsiteY0" fmla="*/ 949234 h 949234"/>
              <a:gd name="connsiteX1" fmla="*/ 853440 w 1149531"/>
              <a:gd name="connsiteY1" fmla="*/ 252548 h 949234"/>
              <a:gd name="connsiteX2" fmla="*/ 0 w 1149531"/>
              <a:gd name="connsiteY2" fmla="*/ 0 h 949234"/>
            </a:gdLst>
            <a:ahLst/>
            <a:cxnLst>
              <a:cxn ang="0">
                <a:pos x="connsiteX0" y="connsiteY0"/>
              </a:cxn>
              <a:cxn ang="0">
                <a:pos x="connsiteX1" y="connsiteY1"/>
              </a:cxn>
              <a:cxn ang="0">
                <a:pos x="connsiteX2" y="connsiteY2"/>
              </a:cxn>
            </a:cxnLst>
            <a:rect l="l" t="t" r="r" b="b"/>
            <a:pathLst>
              <a:path w="1149531" h="949234">
                <a:moveTo>
                  <a:pt x="1149531" y="949234"/>
                </a:moveTo>
                <a:cubicBezTo>
                  <a:pt x="1097279" y="679994"/>
                  <a:pt x="1045028" y="410754"/>
                  <a:pt x="853440" y="252548"/>
                </a:cubicBezTo>
                <a:cubicBezTo>
                  <a:pt x="661851" y="94342"/>
                  <a:pt x="330925" y="47171"/>
                  <a:pt x="0" y="0"/>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31FD510-C032-4AA3-BD9F-0E5A7667EB4A}"/>
              </a:ext>
            </a:extLst>
          </p:cNvPr>
          <p:cNvSpPr/>
          <p:nvPr/>
        </p:nvSpPr>
        <p:spPr>
          <a:xfrm>
            <a:off x="5989320" y="3903617"/>
            <a:ext cx="1200473" cy="735609"/>
          </a:xfrm>
          <a:custGeom>
            <a:avLst/>
            <a:gdLst>
              <a:gd name="connsiteX0" fmla="*/ 1152525 w 1214740"/>
              <a:gd name="connsiteY0" fmla="*/ 0 h 815227"/>
              <a:gd name="connsiteX1" fmla="*/ 1085850 w 1214740"/>
              <a:gd name="connsiteY1" fmla="*/ 723900 h 815227"/>
              <a:gd name="connsiteX2" fmla="*/ 0 w 1214740"/>
              <a:gd name="connsiteY2" fmla="*/ 781050 h 815227"/>
            </a:gdLst>
            <a:ahLst/>
            <a:cxnLst>
              <a:cxn ang="0">
                <a:pos x="connsiteX0" y="connsiteY0"/>
              </a:cxn>
              <a:cxn ang="0">
                <a:pos x="connsiteX1" y="connsiteY1"/>
              </a:cxn>
              <a:cxn ang="0">
                <a:pos x="connsiteX2" y="connsiteY2"/>
              </a:cxn>
            </a:cxnLst>
            <a:rect l="l" t="t" r="r" b="b"/>
            <a:pathLst>
              <a:path w="1214740" h="815227">
                <a:moveTo>
                  <a:pt x="1152525" y="0"/>
                </a:moveTo>
                <a:cubicBezTo>
                  <a:pt x="1215231" y="296862"/>
                  <a:pt x="1277937" y="593725"/>
                  <a:pt x="1085850" y="723900"/>
                </a:cubicBezTo>
                <a:cubicBezTo>
                  <a:pt x="893763" y="854075"/>
                  <a:pt x="446881" y="817562"/>
                  <a:pt x="0" y="781050"/>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31453A5-C5F2-4103-BEDD-20BEA4153955}"/>
              </a:ext>
            </a:extLst>
          </p:cNvPr>
          <p:cNvPicPr>
            <a:picLocks noChangeAspect="1"/>
          </p:cNvPicPr>
          <p:nvPr/>
        </p:nvPicPr>
        <p:blipFill>
          <a:blip r:embed="rId3"/>
          <a:stretch>
            <a:fillRect/>
          </a:stretch>
        </p:blipFill>
        <p:spPr>
          <a:xfrm>
            <a:off x="3682039" y="5326225"/>
            <a:ext cx="1522131" cy="222938"/>
          </a:xfrm>
          <a:prstGeom prst="rect">
            <a:avLst/>
          </a:prstGeom>
        </p:spPr>
      </p:pic>
      <p:cxnSp>
        <p:nvCxnSpPr>
          <p:cNvPr id="12" name="Straight Arrow Connector 11">
            <a:extLst>
              <a:ext uri="{FF2B5EF4-FFF2-40B4-BE49-F238E27FC236}">
                <a16:creationId xmlns:a16="http://schemas.microsoft.com/office/drawing/2014/main" id="{E684846C-D003-417C-B695-0B872051CC85}"/>
              </a:ext>
            </a:extLst>
          </p:cNvPr>
          <p:cNvCxnSpPr>
            <a:cxnSpLocks/>
          </p:cNvCxnSpPr>
          <p:nvPr/>
        </p:nvCxnSpPr>
        <p:spPr>
          <a:xfrm flipH="1">
            <a:off x="6096000" y="5326225"/>
            <a:ext cx="1279031" cy="323165"/>
          </a:xfrm>
          <a:prstGeom prst="straightConnector1">
            <a:avLst/>
          </a:prstGeom>
          <a:ln w="254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itle 7">
            <a:extLst>
              <a:ext uri="{FF2B5EF4-FFF2-40B4-BE49-F238E27FC236}">
                <a16:creationId xmlns:a16="http://schemas.microsoft.com/office/drawing/2014/main" id="{C24E2A32-A781-4B64-B7FC-217E56CF080B}"/>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glucagon</a:t>
            </a:r>
            <a:br>
              <a:rPr lang="en-US" sz="3600"/>
            </a:br>
            <a:r>
              <a:rPr lang="en-US" sz="1800"/>
              <a:t>policies affected: #4201, #4406 &amp; #4601</a:t>
            </a:r>
            <a:br>
              <a:rPr lang="en-US" sz="1800"/>
            </a:br>
            <a:r>
              <a:rPr lang="en-US" sz="1800"/>
              <a:t>change: dosing schedule modification for pediatrics only (CONT.)</a:t>
            </a:r>
            <a:endParaRPr lang="en-US" sz="1800">
              <a:ea typeface="+mj-lt"/>
              <a:cs typeface="+mj-lt"/>
            </a:endParaRPr>
          </a:p>
        </p:txBody>
      </p:sp>
      <p:grpSp>
        <p:nvGrpSpPr>
          <p:cNvPr id="4" name="Group 3">
            <a:extLst>
              <a:ext uri="{FF2B5EF4-FFF2-40B4-BE49-F238E27FC236}">
                <a16:creationId xmlns:a16="http://schemas.microsoft.com/office/drawing/2014/main" id="{6927EBAF-9BA5-15FE-90E3-5E0E0E4B9585}"/>
              </a:ext>
            </a:extLst>
          </p:cNvPr>
          <p:cNvGrpSpPr/>
          <p:nvPr/>
        </p:nvGrpSpPr>
        <p:grpSpPr>
          <a:xfrm>
            <a:off x="276331" y="2798064"/>
            <a:ext cx="10861061" cy="3512776"/>
            <a:chOff x="276331" y="2798064"/>
            <a:chExt cx="10861061" cy="3512776"/>
          </a:xfrm>
        </p:grpSpPr>
        <p:sp>
          <p:nvSpPr>
            <p:cNvPr id="5" name="TextBox 4">
              <a:extLst>
                <a:ext uri="{FF2B5EF4-FFF2-40B4-BE49-F238E27FC236}">
                  <a16:creationId xmlns:a16="http://schemas.microsoft.com/office/drawing/2014/main" id="{4CA36842-87CE-4928-85F3-8AF0C7CB1490}"/>
                </a:ext>
              </a:extLst>
            </p:cNvPr>
            <p:cNvSpPr txBox="1"/>
            <p:nvPr/>
          </p:nvSpPr>
          <p:spPr>
            <a:xfrm>
              <a:off x="1202919" y="5972286"/>
              <a:ext cx="9934473" cy="338554"/>
            </a:xfrm>
            <a:prstGeom prst="rect">
              <a:avLst/>
            </a:prstGeom>
            <a:noFill/>
          </p:spPr>
          <p:txBody>
            <a:bodyPr wrap="square" rtlCol="0">
              <a:spAutoFit/>
            </a:bodyPr>
            <a:lstStyle/>
            <a:p>
              <a:r>
                <a:rPr lang="en-US" sz="1600" u="sng">
                  <a:solidFill>
                    <a:schemeClr val="bg1"/>
                  </a:solidFill>
                </a:rPr>
                <a:t>NOTE</a:t>
              </a:r>
              <a:r>
                <a:rPr lang="en-US" sz="1600">
                  <a:solidFill>
                    <a:schemeClr val="bg1"/>
                  </a:solidFill>
                </a:rPr>
                <a:t>: no change in dosing between 4201 and 4406; however, a new row is needed because of the BHO requirement</a:t>
              </a:r>
            </a:p>
          </p:txBody>
        </p:sp>
        <p:sp>
          <p:nvSpPr>
            <p:cNvPr id="2" name="Freeform: Shape 1">
              <a:extLst>
                <a:ext uri="{FF2B5EF4-FFF2-40B4-BE49-F238E27FC236}">
                  <a16:creationId xmlns:a16="http://schemas.microsoft.com/office/drawing/2014/main" id="{DBA60A38-DDE4-FE3E-2AF7-4BC3117571BD}"/>
                </a:ext>
              </a:extLst>
            </p:cNvPr>
            <p:cNvSpPr/>
            <p:nvPr/>
          </p:nvSpPr>
          <p:spPr>
            <a:xfrm>
              <a:off x="276331" y="2798064"/>
              <a:ext cx="930677" cy="3329456"/>
            </a:xfrm>
            <a:custGeom>
              <a:avLst/>
              <a:gdLst>
                <a:gd name="connsiteX0" fmla="*/ 930769 w 930769"/>
                <a:gd name="connsiteY0" fmla="*/ 3328416 h 3337056"/>
                <a:gd name="connsiteX1" fmla="*/ 473569 w 930769"/>
                <a:gd name="connsiteY1" fmla="*/ 3282696 h 3337056"/>
                <a:gd name="connsiteX2" fmla="*/ 308977 w 930769"/>
                <a:gd name="connsiteY2" fmla="*/ 2916936 h 3337056"/>
                <a:gd name="connsiteX3" fmla="*/ 16369 w 930769"/>
                <a:gd name="connsiteY3" fmla="*/ 822960 h 3337056"/>
                <a:gd name="connsiteX4" fmla="*/ 848473 w 930769"/>
                <a:gd name="connsiteY4" fmla="*/ 0 h 3337056"/>
                <a:gd name="connsiteX0" fmla="*/ 931092 w 931092"/>
                <a:gd name="connsiteY0" fmla="*/ 3328416 h 3329413"/>
                <a:gd name="connsiteX1" fmla="*/ 519612 w 931092"/>
                <a:gd name="connsiteY1" fmla="*/ 3182112 h 3329413"/>
                <a:gd name="connsiteX2" fmla="*/ 309300 w 931092"/>
                <a:gd name="connsiteY2" fmla="*/ 2916936 h 3329413"/>
                <a:gd name="connsiteX3" fmla="*/ 16692 w 931092"/>
                <a:gd name="connsiteY3" fmla="*/ 822960 h 3329413"/>
                <a:gd name="connsiteX4" fmla="*/ 848796 w 931092"/>
                <a:gd name="connsiteY4" fmla="*/ 0 h 3329413"/>
                <a:gd name="connsiteX0" fmla="*/ 931092 w 931092"/>
                <a:gd name="connsiteY0" fmla="*/ 3328416 h 3329511"/>
                <a:gd name="connsiteX1" fmla="*/ 519612 w 931092"/>
                <a:gd name="connsiteY1" fmla="*/ 3182112 h 3329511"/>
                <a:gd name="connsiteX2" fmla="*/ 309300 w 931092"/>
                <a:gd name="connsiteY2" fmla="*/ 2916936 h 3329511"/>
                <a:gd name="connsiteX3" fmla="*/ 16692 w 931092"/>
                <a:gd name="connsiteY3" fmla="*/ 822960 h 3329511"/>
                <a:gd name="connsiteX4" fmla="*/ 848796 w 931092"/>
                <a:gd name="connsiteY4" fmla="*/ 0 h 3329511"/>
                <a:gd name="connsiteX0" fmla="*/ 930770 w 930770"/>
                <a:gd name="connsiteY0" fmla="*/ 3328416 h 3331726"/>
                <a:gd name="connsiteX1" fmla="*/ 473570 w 930770"/>
                <a:gd name="connsiteY1" fmla="*/ 3246120 h 3331726"/>
                <a:gd name="connsiteX2" fmla="*/ 308978 w 930770"/>
                <a:gd name="connsiteY2" fmla="*/ 2916936 h 3331726"/>
                <a:gd name="connsiteX3" fmla="*/ 16370 w 930770"/>
                <a:gd name="connsiteY3" fmla="*/ 822960 h 3331726"/>
                <a:gd name="connsiteX4" fmla="*/ 848474 w 930770"/>
                <a:gd name="connsiteY4" fmla="*/ 0 h 3331726"/>
                <a:gd name="connsiteX0" fmla="*/ 934124 w 934124"/>
                <a:gd name="connsiteY0" fmla="*/ 3328416 h 3331069"/>
                <a:gd name="connsiteX1" fmla="*/ 476924 w 934124"/>
                <a:gd name="connsiteY1" fmla="*/ 3246120 h 3331069"/>
                <a:gd name="connsiteX2" fmla="*/ 248324 w 934124"/>
                <a:gd name="connsiteY2" fmla="*/ 2916936 h 3331069"/>
                <a:gd name="connsiteX3" fmla="*/ 19724 w 934124"/>
                <a:gd name="connsiteY3" fmla="*/ 822960 h 3331069"/>
                <a:gd name="connsiteX4" fmla="*/ 851828 w 934124"/>
                <a:gd name="connsiteY4" fmla="*/ 0 h 3331069"/>
                <a:gd name="connsiteX0" fmla="*/ 933340 w 933340"/>
                <a:gd name="connsiteY0" fmla="*/ 3328416 h 3349740"/>
                <a:gd name="connsiteX1" fmla="*/ 393844 w 933340"/>
                <a:gd name="connsiteY1" fmla="*/ 3310128 h 3349740"/>
                <a:gd name="connsiteX2" fmla="*/ 247540 w 933340"/>
                <a:gd name="connsiteY2" fmla="*/ 2916936 h 3349740"/>
                <a:gd name="connsiteX3" fmla="*/ 18940 w 933340"/>
                <a:gd name="connsiteY3" fmla="*/ 822960 h 3349740"/>
                <a:gd name="connsiteX4" fmla="*/ 851044 w 933340"/>
                <a:gd name="connsiteY4" fmla="*/ 0 h 3349740"/>
                <a:gd name="connsiteX0" fmla="*/ 936530 w 936530"/>
                <a:gd name="connsiteY0" fmla="*/ 3328416 h 3349740"/>
                <a:gd name="connsiteX1" fmla="*/ 397034 w 936530"/>
                <a:gd name="connsiteY1" fmla="*/ 3310128 h 3349740"/>
                <a:gd name="connsiteX2" fmla="*/ 250730 w 936530"/>
                <a:gd name="connsiteY2" fmla="*/ 2916936 h 3349740"/>
                <a:gd name="connsiteX3" fmla="*/ 22130 w 936530"/>
                <a:gd name="connsiteY3" fmla="*/ 822960 h 3349740"/>
                <a:gd name="connsiteX4" fmla="*/ 854234 w 936530"/>
                <a:gd name="connsiteY4" fmla="*/ 0 h 3349740"/>
                <a:gd name="connsiteX0" fmla="*/ 936777 w 936777"/>
                <a:gd name="connsiteY0" fmla="*/ 3328416 h 3349740"/>
                <a:gd name="connsiteX1" fmla="*/ 397281 w 936777"/>
                <a:gd name="connsiteY1" fmla="*/ 3310128 h 3349740"/>
                <a:gd name="connsiteX2" fmla="*/ 250977 w 936777"/>
                <a:gd name="connsiteY2" fmla="*/ 2916936 h 3349740"/>
                <a:gd name="connsiteX3" fmla="*/ 22377 w 936777"/>
                <a:gd name="connsiteY3" fmla="*/ 822960 h 3349740"/>
                <a:gd name="connsiteX4" fmla="*/ 854481 w 936777"/>
                <a:gd name="connsiteY4" fmla="*/ 0 h 3349740"/>
                <a:gd name="connsiteX0" fmla="*/ 934139 w 934139"/>
                <a:gd name="connsiteY0" fmla="*/ 3328416 h 3375373"/>
                <a:gd name="connsiteX1" fmla="*/ 478379 w 934139"/>
                <a:gd name="connsiteY1" fmla="*/ 3346972 h 3375373"/>
                <a:gd name="connsiteX2" fmla="*/ 248339 w 934139"/>
                <a:gd name="connsiteY2" fmla="*/ 2916936 h 3375373"/>
                <a:gd name="connsiteX3" fmla="*/ 19739 w 934139"/>
                <a:gd name="connsiteY3" fmla="*/ 822960 h 3375373"/>
                <a:gd name="connsiteX4" fmla="*/ 851843 w 934139"/>
                <a:gd name="connsiteY4" fmla="*/ 0 h 3375373"/>
                <a:gd name="connsiteX0" fmla="*/ 934139 w 934139"/>
                <a:gd name="connsiteY0" fmla="*/ 3328416 h 3369459"/>
                <a:gd name="connsiteX1" fmla="*/ 478379 w 934139"/>
                <a:gd name="connsiteY1" fmla="*/ 3346972 h 3369459"/>
                <a:gd name="connsiteX2" fmla="*/ 248339 w 934139"/>
                <a:gd name="connsiteY2" fmla="*/ 2916936 h 3369459"/>
                <a:gd name="connsiteX3" fmla="*/ 19739 w 934139"/>
                <a:gd name="connsiteY3" fmla="*/ 822960 h 3369459"/>
                <a:gd name="connsiteX4" fmla="*/ 851843 w 934139"/>
                <a:gd name="connsiteY4" fmla="*/ 0 h 3369459"/>
                <a:gd name="connsiteX0" fmla="*/ 935177 w 935177"/>
                <a:gd name="connsiteY0" fmla="*/ 3328416 h 3329283"/>
                <a:gd name="connsiteX1" fmla="*/ 579430 w 935177"/>
                <a:gd name="connsiteY1" fmla="*/ 3180284 h 3329283"/>
                <a:gd name="connsiteX2" fmla="*/ 249377 w 935177"/>
                <a:gd name="connsiteY2" fmla="*/ 2916936 h 3329283"/>
                <a:gd name="connsiteX3" fmla="*/ 20777 w 935177"/>
                <a:gd name="connsiteY3" fmla="*/ 822960 h 3329283"/>
                <a:gd name="connsiteX4" fmla="*/ 852881 w 935177"/>
                <a:gd name="connsiteY4" fmla="*/ 0 h 3329283"/>
                <a:gd name="connsiteX0" fmla="*/ 928980 w 928980"/>
                <a:gd name="connsiteY0" fmla="*/ 3328416 h 3330254"/>
                <a:gd name="connsiteX1" fmla="*/ 573233 w 928980"/>
                <a:gd name="connsiteY1" fmla="*/ 3180284 h 3330254"/>
                <a:gd name="connsiteX2" fmla="*/ 369386 w 928980"/>
                <a:gd name="connsiteY2" fmla="*/ 2616899 h 3330254"/>
                <a:gd name="connsiteX3" fmla="*/ 14580 w 928980"/>
                <a:gd name="connsiteY3" fmla="*/ 822960 h 3330254"/>
                <a:gd name="connsiteX4" fmla="*/ 846684 w 928980"/>
                <a:gd name="connsiteY4" fmla="*/ 0 h 3330254"/>
                <a:gd name="connsiteX0" fmla="*/ 928901 w 928901"/>
                <a:gd name="connsiteY0" fmla="*/ 3328416 h 3329409"/>
                <a:gd name="connsiteX1" fmla="*/ 558867 w 928901"/>
                <a:gd name="connsiteY1" fmla="*/ 3132659 h 3329409"/>
                <a:gd name="connsiteX2" fmla="*/ 369307 w 928901"/>
                <a:gd name="connsiteY2" fmla="*/ 2616899 h 3329409"/>
                <a:gd name="connsiteX3" fmla="*/ 14501 w 928901"/>
                <a:gd name="connsiteY3" fmla="*/ 822960 h 3329409"/>
                <a:gd name="connsiteX4" fmla="*/ 846605 w 928901"/>
                <a:gd name="connsiteY4" fmla="*/ 0 h 3329409"/>
                <a:gd name="connsiteX0" fmla="*/ 928901 w 928901"/>
                <a:gd name="connsiteY0" fmla="*/ 3328416 h 3329537"/>
                <a:gd name="connsiteX1" fmla="*/ 558867 w 928901"/>
                <a:gd name="connsiteY1" fmla="*/ 3132659 h 3329537"/>
                <a:gd name="connsiteX2" fmla="*/ 369307 w 928901"/>
                <a:gd name="connsiteY2" fmla="*/ 2616899 h 3329537"/>
                <a:gd name="connsiteX3" fmla="*/ 14501 w 928901"/>
                <a:gd name="connsiteY3" fmla="*/ 822960 h 3329537"/>
                <a:gd name="connsiteX4" fmla="*/ 846605 w 928901"/>
                <a:gd name="connsiteY4" fmla="*/ 0 h 3329537"/>
                <a:gd name="connsiteX0" fmla="*/ 929495 w 929495"/>
                <a:gd name="connsiteY0" fmla="*/ 3328416 h 3329456"/>
                <a:gd name="connsiteX1" fmla="*/ 559461 w 929495"/>
                <a:gd name="connsiteY1" fmla="*/ 3132659 h 3329456"/>
                <a:gd name="connsiteX2" fmla="*/ 353232 w 929495"/>
                <a:gd name="connsiteY2" fmla="*/ 2588324 h 3329456"/>
                <a:gd name="connsiteX3" fmla="*/ 15095 w 929495"/>
                <a:gd name="connsiteY3" fmla="*/ 822960 h 3329456"/>
                <a:gd name="connsiteX4" fmla="*/ 847199 w 929495"/>
                <a:gd name="connsiteY4" fmla="*/ 0 h 3329456"/>
                <a:gd name="connsiteX0" fmla="*/ 930677 w 930677"/>
                <a:gd name="connsiteY0" fmla="*/ 3328416 h 3329456"/>
                <a:gd name="connsiteX1" fmla="*/ 560643 w 930677"/>
                <a:gd name="connsiteY1" fmla="*/ 3132659 h 3329456"/>
                <a:gd name="connsiteX2" fmla="*/ 354414 w 930677"/>
                <a:gd name="connsiteY2" fmla="*/ 2588324 h 3329456"/>
                <a:gd name="connsiteX3" fmla="*/ 16277 w 930677"/>
                <a:gd name="connsiteY3" fmla="*/ 822960 h 3329456"/>
                <a:gd name="connsiteX4" fmla="*/ 848381 w 930677"/>
                <a:gd name="connsiteY4" fmla="*/ 0 h 332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77" h="3329456">
                  <a:moveTo>
                    <a:pt x="930677" y="3328416"/>
                  </a:moveTo>
                  <a:cubicBezTo>
                    <a:pt x="753893" y="3339846"/>
                    <a:pt x="656687" y="3256008"/>
                    <a:pt x="560643" y="3132659"/>
                  </a:cubicBezTo>
                  <a:cubicBezTo>
                    <a:pt x="464599" y="3009310"/>
                    <a:pt x="476098" y="2966130"/>
                    <a:pt x="354414" y="2588324"/>
                  </a:cubicBezTo>
                  <a:cubicBezTo>
                    <a:pt x="232730" y="2210518"/>
                    <a:pt x="-73639" y="1309116"/>
                    <a:pt x="16277" y="822960"/>
                  </a:cubicBezTo>
                  <a:cubicBezTo>
                    <a:pt x="106193" y="336804"/>
                    <a:pt x="477287" y="168402"/>
                    <a:pt x="848381" y="0"/>
                  </a:cubicBezTo>
                </a:path>
              </a:pathLst>
            </a:custGeom>
            <a:noFill/>
            <a:ln w="28575">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71302632-CD8D-EC5D-E542-8DCB43B8638C}"/>
                </a:ext>
              </a:extLst>
            </p:cNvPr>
            <p:cNvSpPr/>
            <p:nvPr/>
          </p:nvSpPr>
          <p:spPr>
            <a:xfrm>
              <a:off x="570750" y="4146487"/>
              <a:ext cx="606200" cy="1982709"/>
            </a:xfrm>
            <a:custGeom>
              <a:avLst/>
              <a:gdLst>
                <a:gd name="connsiteX0" fmla="*/ 606200 w 606200"/>
                <a:gd name="connsiteY0" fmla="*/ 1982709 h 1982709"/>
                <a:gd name="connsiteX1" fmla="*/ 235008 w 606200"/>
                <a:gd name="connsiteY1" fmla="*/ 1674891 h 1982709"/>
                <a:gd name="connsiteX2" fmla="*/ 8672 w 606200"/>
                <a:gd name="connsiteY2" fmla="*/ 543208 h 1982709"/>
                <a:gd name="connsiteX3" fmla="*/ 533773 w 606200"/>
                <a:gd name="connsiteY3" fmla="*/ 0 h 1982709"/>
              </a:gdLst>
              <a:ahLst/>
              <a:cxnLst>
                <a:cxn ang="0">
                  <a:pos x="connsiteX0" y="connsiteY0"/>
                </a:cxn>
                <a:cxn ang="0">
                  <a:pos x="connsiteX1" y="connsiteY1"/>
                </a:cxn>
                <a:cxn ang="0">
                  <a:pos x="connsiteX2" y="connsiteY2"/>
                </a:cxn>
                <a:cxn ang="0">
                  <a:pos x="connsiteX3" y="connsiteY3"/>
                </a:cxn>
              </a:cxnLst>
              <a:rect l="l" t="t" r="r" b="b"/>
              <a:pathLst>
                <a:path w="606200" h="1982709">
                  <a:moveTo>
                    <a:pt x="606200" y="1982709"/>
                  </a:moveTo>
                  <a:cubicBezTo>
                    <a:pt x="470398" y="1948758"/>
                    <a:pt x="334596" y="1914808"/>
                    <a:pt x="235008" y="1674891"/>
                  </a:cubicBezTo>
                  <a:cubicBezTo>
                    <a:pt x="135420" y="1434974"/>
                    <a:pt x="-41122" y="822356"/>
                    <a:pt x="8672" y="543208"/>
                  </a:cubicBezTo>
                  <a:cubicBezTo>
                    <a:pt x="58466" y="264060"/>
                    <a:pt x="296119" y="132030"/>
                    <a:pt x="533773" y="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3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3E884795-7E1F-41E7-9AD2-0A57DB23C030}"/>
              </a:ext>
            </a:extLst>
          </p:cNvPr>
          <p:cNvCxnSpPr>
            <a:cxnSpLocks/>
          </p:cNvCxnSpPr>
          <p:nvPr/>
        </p:nvCxnSpPr>
        <p:spPr>
          <a:xfrm>
            <a:off x="7635499" y="3058491"/>
            <a:ext cx="0" cy="49802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4C8F2C6-4D82-4B60-9CD9-45FBE7DE13F7}"/>
              </a:ext>
            </a:extLst>
          </p:cNvPr>
          <p:cNvPicPr>
            <a:picLocks noChangeAspect="1"/>
          </p:cNvPicPr>
          <p:nvPr/>
        </p:nvPicPr>
        <p:blipFill>
          <a:blip r:embed="rId2"/>
          <a:stretch>
            <a:fillRect/>
          </a:stretch>
        </p:blipFill>
        <p:spPr>
          <a:xfrm>
            <a:off x="2283948" y="3586554"/>
            <a:ext cx="8201025" cy="2133600"/>
          </a:xfrm>
          <a:prstGeom prst="rect">
            <a:avLst/>
          </a:prstGeom>
        </p:spPr>
      </p:pic>
      <p:pic>
        <p:nvPicPr>
          <p:cNvPr id="21" name="Picture 20">
            <a:extLst>
              <a:ext uri="{FF2B5EF4-FFF2-40B4-BE49-F238E27FC236}">
                <a16:creationId xmlns:a16="http://schemas.microsoft.com/office/drawing/2014/main" id="{7D232B8A-7F45-432E-8FC1-3F15E3BC3D6D}"/>
              </a:ext>
            </a:extLst>
          </p:cNvPr>
          <p:cNvPicPr>
            <a:picLocks noChangeAspect="1"/>
          </p:cNvPicPr>
          <p:nvPr/>
        </p:nvPicPr>
        <p:blipFill>
          <a:blip r:embed="rId3"/>
          <a:stretch>
            <a:fillRect/>
          </a:stretch>
        </p:blipFill>
        <p:spPr>
          <a:xfrm>
            <a:off x="1205586" y="1923794"/>
            <a:ext cx="8391525" cy="1057275"/>
          </a:xfrm>
          <a:prstGeom prst="rect">
            <a:avLst/>
          </a:prstGeom>
        </p:spPr>
      </p:pic>
      <p:sp>
        <p:nvSpPr>
          <p:cNvPr id="3" name="TextBox 2">
            <a:extLst>
              <a:ext uri="{FF2B5EF4-FFF2-40B4-BE49-F238E27FC236}">
                <a16:creationId xmlns:a16="http://schemas.microsoft.com/office/drawing/2014/main" id="{73E03442-9BBF-4A69-B408-DCE26C6175DF}"/>
              </a:ext>
            </a:extLst>
          </p:cNvPr>
          <p:cNvSpPr txBox="1"/>
          <p:nvPr/>
        </p:nvSpPr>
        <p:spPr>
          <a:xfrm>
            <a:off x="1202918" y="5807743"/>
            <a:ext cx="9989338" cy="338554"/>
          </a:xfrm>
          <a:prstGeom prst="rect">
            <a:avLst/>
          </a:prstGeom>
          <a:noFill/>
        </p:spPr>
        <p:txBody>
          <a:bodyPr wrap="square" rtlCol="0">
            <a:spAutoFit/>
          </a:bodyPr>
          <a:lstStyle/>
          <a:p>
            <a:r>
              <a:rPr lang="en-US" sz="1600" u="sng" dirty="0">
                <a:solidFill>
                  <a:schemeClr val="bg1"/>
                </a:solidFill>
              </a:rPr>
              <a:t>Purpose</a:t>
            </a:r>
            <a:r>
              <a:rPr lang="en-US" sz="1600" dirty="0">
                <a:solidFill>
                  <a:schemeClr val="bg1"/>
                </a:solidFill>
              </a:rPr>
              <a:t>: to align with Rady Children’s Glucagon administration protocol / pharmacist recommended dosing</a:t>
            </a:r>
          </a:p>
        </p:txBody>
      </p:sp>
      <p:sp>
        <p:nvSpPr>
          <p:cNvPr id="11" name="Title 7">
            <a:extLst>
              <a:ext uri="{FF2B5EF4-FFF2-40B4-BE49-F238E27FC236}">
                <a16:creationId xmlns:a16="http://schemas.microsoft.com/office/drawing/2014/main" id="{2412EF9A-EF70-4C8E-A82E-B8609B25CB27}"/>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glucagon</a:t>
            </a:r>
            <a:br>
              <a:rPr lang="en-US"/>
            </a:br>
            <a:r>
              <a:rPr lang="en-US" sz="1800"/>
              <a:t>policies affected: #4201, #4406 &amp; #4601</a:t>
            </a:r>
            <a:br>
              <a:rPr lang="en-US" sz="1800"/>
            </a:br>
            <a:r>
              <a:rPr lang="en-US" sz="1800"/>
              <a:t>change: dosing schedule modification for pediatrics only (CONT.)</a:t>
            </a:r>
            <a:endParaRPr lang="en-US" sz="1800">
              <a:ea typeface="+mj-lt"/>
              <a:cs typeface="+mj-lt"/>
            </a:endParaRPr>
          </a:p>
        </p:txBody>
      </p:sp>
      <p:sp>
        <p:nvSpPr>
          <p:cNvPr id="6" name="TextBox 5">
            <a:extLst>
              <a:ext uri="{FF2B5EF4-FFF2-40B4-BE49-F238E27FC236}">
                <a16:creationId xmlns:a16="http://schemas.microsoft.com/office/drawing/2014/main" id="{F49BEE3B-0933-49AC-B2AD-FD8A18EC204A}"/>
              </a:ext>
            </a:extLst>
          </p:cNvPr>
          <p:cNvSpPr txBox="1"/>
          <p:nvPr/>
        </p:nvSpPr>
        <p:spPr>
          <a:xfrm>
            <a:off x="9670535" y="2036932"/>
            <a:ext cx="2290762" cy="830997"/>
          </a:xfrm>
          <a:prstGeom prst="rect">
            <a:avLst/>
          </a:prstGeom>
          <a:noFill/>
        </p:spPr>
        <p:txBody>
          <a:bodyPr wrap="square" rtlCol="0">
            <a:spAutoFit/>
          </a:bodyPr>
          <a:lstStyle/>
          <a:p>
            <a:r>
              <a:rPr lang="en-US" sz="1600">
                <a:solidFill>
                  <a:schemeClr val="bg1"/>
                </a:solidFill>
              </a:rPr>
              <a:t>Current dosing schedule:</a:t>
            </a:r>
          </a:p>
          <a:p>
            <a:r>
              <a:rPr lang="en-US" sz="1600">
                <a:solidFill>
                  <a:schemeClr val="bg1"/>
                </a:solidFill>
              </a:rPr>
              <a:t>18 kg or less = 0.5 mg</a:t>
            </a:r>
          </a:p>
          <a:p>
            <a:r>
              <a:rPr lang="en-US" sz="1600">
                <a:solidFill>
                  <a:schemeClr val="bg1"/>
                </a:solidFill>
              </a:rPr>
              <a:t>19 kg or more = 1 mg</a:t>
            </a:r>
          </a:p>
        </p:txBody>
      </p:sp>
      <p:sp>
        <p:nvSpPr>
          <p:cNvPr id="7" name="Oval 6">
            <a:extLst>
              <a:ext uri="{FF2B5EF4-FFF2-40B4-BE49-F238E27FC236}">
                <a16:creationId xmlns:a16="http://schemas.microsoft.com/office/drawing/2014/main" id="{C8C3D883-84EC-4CA5-AF18-E00832F672EE}"/>
              </a:ext>
            </a:extLst>
          </p:cNvPr>
          <p:cNvSpPr/>
          <p:nvPr/>
        </p:nvSpPr>
        <p:spPr>
          <a:xfrm>
            <a:off x="2416302" y="4241292"/>
            <a:ext cx="1381125" cy="64478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69F109-85B9-4920-9A58-DC9AEFA41A38}"/>
              </a:ext>
            </a:extLst>
          </p:cNvPr>
          <p:cNvSpPr txBox="1"/>
          <p:nvPr/>
        </p:nvSpPr>
        <p:spPr>
          <a:xfrm>
            <a:off x="431871" y="4241292"/>
            <a:ext cx="1542095" cy="584775"/>
          </a:xfrm>
          <a:prstGeom prst="rect">
            <a:avLst/>
          </a:prstGeom>
          <a:noFill/>
        </p:spPr>
        <p:txBody>
          <a:bodyPr wrap="square" rtlCol="0">
            <a:spAutoFit/>
          </a:bodyPr>
          <a:lstStyle/>
          <a:p>
            <a:r>
              <a:rPr lang="en-US" sz="1600">
                <a:solidFill>
                  <a:schemeClr val="bg1"/>
                </a:solidFill>
              </a:rPr>
              <a:t>Updated dosing schedule:</a:t>
            </a:r>
          </a:p>
        </p:txBody>
      </p:sp>
      <p:cxnSp>
        <p:nvCxnSpPr>
          <p:cNvPr id="10" name="Straight Arrow Connector 9">
            <a:extLst>
              <a:ext uri="{FF2B5EF4-FFF2-40B4-BE49-F238E27FC236}">
                <a16:creationId xmlns:a16="http://schemas.microsoft.com/office/drawing/2014/main" id="{764E8607-00B0-4F6D-837A-92C77B83894F}"/>
              </a:ext>
            </a:extLst>
          </p:cNvPr>
          <p:cNvCxnSpPr>
            <a:cxnSpLocks/>
          </p:cNvCxnSpPr>
          <p:nvPr/>
        </p:nvCxnSpPr>
        <p:spPr>
          <a:xfrm>
            <a:off x="1925762" y="4563683"/>
            <a:ext cx="399053" cy="1316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3994E8-5E16-3B94-2ABC-CB960A32258B}"/>
              </a:ext>
            </a:extLst>
          </p:cNvPr>
          <p:cNvSpPr txBox="1"/>
          <p:nvPr/>
        </p:nvSpPr>
        <p:spPr>
          <a:xfrm>
            <a:off x="1206795" y="6203212"/>
            <a:ext cx="107545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dirty="0">
                <a:solidFill>
                  <a:schemeClr val="bg1"/>
                </a:solidFill>
              </a:rPr>
              <a:t>Additionally</a:t>
            </a:r>
            <a:r>
              <a:rPr lang="en-US" sz="1600" dirty="0">
                <a:solidFill>
                  <a:schemeClr val="bg1"/>
                </a:solidFill>
              </a:rPr>
              <a:t>: dosing for this specific Glucagon indication is documented in </a:t>
            </a:r>
            <a:r>
              <a:rPr lang="en-US" sz="1600" i="1" dirty="0">
                <a:solidFill>
                  <a:schemeClr val="bg1"/>
                </a:solidFill>
              </a:rPr>
              <a:t>mcg</a:t>
            </a:r>
            <a:r>
              <a:rPr lang="en-US" sz="1600" dirty="0">
                <a:solidFill>
                  <a:schemeClr val="bg1"/>
                </a:solidFill>
              </a:rPr>
              <a:t> (not </a:t>
            </a:r>
            <a:r>
              <a:rPr lang="en-US" sz="1600" i="1" dirty="0">
                <a:solidFill>
                  <a:schemeClr val="bg1"/>
                </a:solidFill>
              </a:rPr>
              <a:t>mg</a:t>
            </a:r>
            <a:r>
              <a:rPr lang="en-US" sz="1600" dirty="0">
                <a:solidFill>
                  <a:schemeClr val="bg1"/>
                </a:solidFill>
              </a:rPr>
              <a:t>) to remain consistent with the formula.</a:t>
            </a:r>
          </a:p>
        </p:txBody>
      </p:sp>
      <p:sp>
        <p:nvSpPr>
          <p:cNvPr id="4" name="Freeform: Shape 3">
            <a:extLst>
              <a:ext uri="{FF2B5EF4-FFF2-40B4-BE49-F238E27FC236}">
                <a16:creationId xmlns:a16="http://schemas.microsoft.com/office/drawing/2014/main" id="{256B352E-DEF6-8B81-159D-90C4DBFEACA3}"/>
              </a:ext>
            </a:extLst>
          </p:cNvPr>
          <p:cNvSpPr/>
          <p:nvPr/>
        </p:nvSpPr>
        <p:spPr>
          <a:xfrm>
            <a:off x="928911" y="5467925"/>
            <a:ext cx="2700980" cy="942110"/>
          </a:xfrm>
          <a:custGeom>
            <a:avLst/>
            <a:gdLst>
              <a:gd name="connsiteX0" fmla="*/ 281053 w 2700980"/>
              <a:gd name="connsiteY0" fmla="*/ 942110 h 942110"/>
              <a:gd name="connsiteX1" fmla="*/ 3962 w 2700980"/>
              <a:gd name="connsiteY1" fmla="*/ 600364 h 942110"/>
              <a:gd name="connsiteX2" fmla="*/ 465780 w 2700980"/>
              <a:gd name="connsiteY2" fmla="*/ 221673 h 942110"/>
              <a:gd name="connsiteX3" fmla="*/ 2700980 w 2700980"/>
              <a:gd name="connsiteY3" fmla="*/ 0 h 942110"/>
              <a:gd name="connsiteX4" fmla="*/ 2700980 w 2700980"/>
              <a:gd name="connsiteY4" fmla="*/ 0 h 94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80" h="942110">
                <a:moveTo>
                  <a:pt x="281053" y="942110"/>
                </a:moveTo>
                <a:cubicBezTo>
                  <a:pt x="127113" y="831273"/>
                  <a:pt x="-26826" y="720437"/>
                  <a:pt x="3962" y="600364"/>
                </a:cubicBezTo>
                <a:cubicBezTo>
                  <a:pt x="34750" y="480291"/>
                  <a:pt x="16277" y="321734"/>
                  <a:pt x="465780" y="221673"/>
                </a:cubicBezTo>
                <a:cubicBezTo>
                  <a:pt x="915283" y="121612"/>
                  <a:pt x="2700980" y="0"/>
                  <a:pt x="2700980" y="0"/>
                </a:cubicBezTo>
                <a:lnTo>
                  <a:pt x="2700980" y="0"/>
                </a:lnTo>
              </a:path>
            </a:pathLst>
          </a:custGeom>
          <a:noFill/>
          <a:ln w="28575">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5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p:txBody>
          <a:bodyPr/>
          <a:lstStyle/>
          <a:p>
            <a:r>
              <a:rPr lang="en-US" sz="3600"/>
              <a:t>Presentation overview </a:t>
            </a:r>
            <a:r>
              <a:rPr lang="en-US" sz="2000"/>
              <a:t>(Cont.)</a:t>
            </a:r>
            <a:endParaRPr lang="en-US"/>
          </a:p>
        </p:txBody>
      </p:sp>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a:buFont typeface="Arial" panose="020B0604020202020204" pitchFamily="34" charset="0"/>
              <a:buChar char="•"/>
            </a:pPr>
            <a:r>
              <a:rPr lang="en-US" sz="2000" u="sng"/>
              <a:t>Policy Manual Updates</a:t>
            </a:r>
            <a:endParaRPr lang="en-US" sz="2000"/>
          </a:p>
          <a:p>
            <a:pPr>
              <a:buFont typeface="Arial" panose="020B0604020202020204" pitchFamily="34" charset="0"/>
              <a:buChar char="•"/>
            </a:pPr>
            <a:r>
              <a:rPr lang="en-US" sz="1800"/>
              <a:t>Update to pediatric medication administration language in all treatment protocols</a:t>
            </a: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a:p>
            <a:pPr lvl="1">
              <a:buFont typeface="Arial" panose="020B0604020202020204" pitchFamily="34" charset="0"/>
              <a:buChar char="•"/>
            </a:pPr>
            <a:endParaRPr lang="en-US" sz="1600"/>
          </a:p>
        </p:txBody>
      </p:sp>
      <p:graphicFrame>
        <p:nvGraphicFramePr>
          <p:cNvPr id="2" name="Table 2">
            <a:extLst>
              <a:ext uri="{FF2B5EF4-FFF2-40B4-BE49-F238E27FC236}">
                <a16:creationId xmlns:a16="http://schemas.microsoft.com/office/drawing/2014/main" id="{5D704D22-8F51-4403-BAE6-F23D88B678C1}"/>
              </a:ext>
            </a:extLst>
          </p:cNvPr>
          <p:cNvGraphicFramePr>
            <a:graphicFrameLocks noGrp="1"/>
          </p:cNvGraphicFramePr>
          <p:nvPr>
            <p:extLst>
              <p:ext uri="{D42A27DB-BD31-4B8C-83A1-F6EECF244321}">
                <p14:modId xmlns:p14="http://schemas.microsoft.com/office/powerpoint/2010/main" val="2999167071"/>
              </p:ext>
            </p:extLst>
          </p:nvPr>
        </p:nvGraphicFramePr>
        <p:xfrm>
          <a:off x="1450569" y="2838450"/>
          <a:ext cx="7112406" cy="3688080"/>
        </p:xfrm>
        <a:graphic>
          <a:graphicData uri="http://schemas.openxmlformats.org/drawingml/2006/table">
            <a:tbl>
              <a:tblPr firstRow="1" bandRow="1">
                <a:tableStyleId>{5C22544A-7EE6-4342-B048-85BDC9FD1C3A}</a:tableStyleId>
              </a:tblPr>
              <a:tblGrid>
                <a:gridCol w="3556203">
                  <a:extLst>
                    <a:ext uri="{9D8B030D-6E8A-4147-A177-3AD203B41FA5}">
                      <a16:colId xmlns:a16="http://schemas.microsoft.com/office/drawing/2014/main" val="2731577010"/>
                    </a:ext>
                  </a:extLst>
                </a:gridCol>
                <a:gridCol w="3556203">
                  <a:extLst>
                    <a:ext uri="{9D8B030D-6E8A-4147-A177-3AD203B41FA5}">
                      <a16:colId xmlns:a16="http://schemas.microsoft.com/office/drawing/2014/main" val="2928790978"/>
                    </a:ext>
                  </a:extLst>
                </a:gridCol>
              </a:tblGrid>
              <a:tr h="268007">
                <a:tc>
                  <a:txBody>
                    <a:bodyPr/>
                    <a:lstStyle/>
                    <a:p>
                      <a:r>
                        <a:rPr lang="en-US" sz="1600" b="0">
                          <a:solidFill>
                            <a:schemeClr val="tx1"/>
                          </a:solidFill>
                        </a:rPr>
                        <a:t>Individual Medication Updates</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Policies Affected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589676"/>
                  </a:ext>
                </a:extLst>
              </a:tr>
              <a:tr h="268007">
                <a:tc>
                  <a:txBody>
                    <a:bodyPr/>
                    <a:lstStyle/>
                    <a:p>
                      <a:pPr marL="285750" indent="-285750">
                        <a:buFont typeface="Arial" panose="020B0604020202020204" pitchFamily="34" charset="0"/>
                        <a:buChar char="•"/>
                      </a:pPr>
                      <a:r>
                        <a:rPr lang="en-US" sz="1600" b="0">
                          <a:solidFill>
                            <a:schemeClr val="tx1"/>
                          </a:solidFill>
                        </a:rPr>
                        <a:t>Activated Charcoal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#3303, #4105, #4601 &amp; #4603</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1467910"/>
                  </a:ext>
                </a:extLst>
              </a:tr>
              <a:tr h="268007">
                <a:tc>
                  <a:txBody>
                    <a:bodyPr/>
                    <a:lstStyle/>
                    <a:p>
                      <a:pPr marL="285750" indent="-285750">
                        <a:buFont typeface="Arial" panose="020B0604020202020204" pitchFamily="34" charset="0"/>
                        <a:buChar char="•"/>
                      </a:pPr>
                      <a:r>
                        <a:rPr lang="en-US" sz="1600" b="0">
                          <a:solidFill>
                            <a:schemeClr val="tx1"/>
                          </a:solidFill>
                        </a:rPr>
                        <a:t>Adenosine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#4403</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6778352"/>
                  </a:ext>
                </a:extLst>
              </a:tr>
              <a:tr h="268007">
                <a:tc>
                  <a:txBody>
                    <a:bodyPr/>
                    <a:lstStyle/>
                    <a:p>
                      <a:pPr marL="285750" indent="-285750">
                        <a:buFont typeface="Arial" panose="020B0604020202020204" pitchFamily="34" charset="0"/>
                        <a:buChar char="•"/>
                      </a:pPr>
                      <a:r>
                        <a:rPr lang="en-US" sz="1600" b="0">
                          <a:solidFill>
                            <a:schemeClr val="tx1"/>
                          </a:solidFill>
                        </a:rPr>
                        <a:t>Calcium Chloride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#4302, #4601, #4603 &amp; #4702</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436493"/>
                  </a:ext>
                </a:extLst>
              </a:tr>
              <a:tr h="268007">
                <a:tc>
                  <a:txBody>
                    <a:bodyPr/>
                    <a:lstStyle/>
                    <a:p>
                      <a:pPr marL="285750" indent="-285750">
                        <a:buFont typeface="Arial" panose="020B0604020202020204" pitchFamily="34" charset="0"/>
                        <a:buChar char="•"/>
                      </a:pPr>
                      <a:r>
                        <a:rPr lang="en-US" sz="1600" b="0">
                          <a:solidFill>
                            <a:schemeClr val="tx1"/>
                          </a:solidFill>
                        </a:rPr>
                        <a:t>Dextrose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#4201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049750"/>
                  </a:ext>
                </a:extLst>
              </a:tr>
              <a:tr h="268007">
                <a:tc>
                  <a:txBody>
                    <a:bodyPr/>
                    <a:lstStyle/>
                    <a:p>
                      <a:pPr marL="285750" indent="-285750">
                        <a:buFont typeface="Arial" panose="020B0604020202020204" pitchFamily="34" charset="0"/>
                        <a:buChar char="•"/>
                      </a:pPr>
                      <a:r>
                        <a:rPr lang="en-US" sz="1600" b="0">
                          <a:solidFill>
                            <a:schemeClr val="tx1"/>
                          </a:solidFill>
                        </a:rPr>
                        <a:t>Epinephrine (drip)</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#4405</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845083"/>
                  </a:ext>
                </a:extLst>
              </a:tr>
              <a:tr h="268006">
                <a:tc>
                  <a:txBody>
                    <a:bodyPr/>
                    <a:lstStyle/>
                    <a:p>
                      <a:pPr marL="285750" lvl="0" indent="-285750">
                        <a:buFont typeface="Arial"/>
                        <a:buChar char="•"/>
                      </a:pPr>
                      <a:r>
                        <a:rPr lang="en-US" sz="1600" b="0">
                          <a:solidFill>
                            <a:schemeClr val="tx1"/>
                          </a:solidFill>
                        </a:rPr>
                        <a:t>Naloxone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0">
                          <a:solidFill>
                            <a:schemeClr val="tx1"/>
                          </a:solidFill>
                        </a:rPr>
                        <a:t>#4601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989694"/>
                  </a:ext>
                </a:extLst>
              </a:tr>
              <a:tr h="268007">
                <a:tc>
                  <a:txBody>
                    <a:bodyPr/>
                    <a:lstStyle/>
                    <a:p>
                      <a:pPr marL="285750" indent="-285750">
                        <a:buFont typeface="Arial" panose="020B0604020202020204" pitchFamily="34" charset="0"/>
                        <a:buChar char="•"/>
                      </a:pPr>
                      <a:r>
                        <a:rPr lang="en-US" sz="1600" b="0">
                          <a:solidFill>
                            <a:schemeClr val="tx1"/>
                          </a:solidFill>
                        </a:rPr>
                        <a:t>Oral Glucose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#4105, #4201 &amp; #4801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265631"/>
                  </a:ext>
                </a:extLst>
              </a:tr>
              <a:tr h="268007">
                <a:tc>
                  <a:txBody>
                    <a:bodyPr/>
                    <a:lstStyle/>
                    <a:p>
                      <a:pPr marL="285750" indent="-285750">
                        <a:buFont typeface="Arial" panose="020B0604020202020204" pitchFamily="34" charset="0"/>
                        <a:buChar char="•"/>
                      </a:pPr>
                      <a:r>
                        <a:rPr lang="en-US" sz="1600" b="0">
                          <a:solidFill>
                            <a:schemeClr val="tx1"/>
                          </a:solidFill>
                        </a:rPr>
                        <a:t>Glucagon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#4201, #4406 &amp; #4601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5592182"/>
                  </a:ext>
                </a:extLst>
              </a:tr>
              <a:tr h="268007">
                <a:tc>
                  <a:txBody>
                    <a:bodyPr/>
                    <a:lstStyle/>
                    <a:p>
                      <a:pPr marL="285750" indent="-285750">
                        <a:buFont typeface="Arial" panose="020B0604020202020204" pitchFamily="34" charset="0"/>
                        <a:buChar char="•"/>
                      </a:pPr>
                      <a:r>
                        <a:rPr lang="en-US" sz="1600" b="0">
                          <a:solidFill>
                            <a:schemeClr val="tx1"/>
                          </a:solidFill>
                        </a:rPr>
                        <a:t>Lidocaine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#4403 &amp; #4405</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7025111"/>
                  </a:ext>
                </a:extLst>
              </a:tr>
              <a:tr h="268007">
                <a:tc>
                  <a:txBody>
                    <a:bodyPr/>
                    <a:lstStyle/>
                    <a:p>
                      <a:pPr marL="285750" indent="-285750">
                        <a:buFont typeface="Arial" panose="020B0604020202020204" pitchFamily="34" charset="0"/>
                        <a:buChar char="•"/>
                      </a:pPr>
                      <a:r>
                        <a:rPr lang="en-US" sz="1600" b="0">
                          <a:solidFill>
                            <a:schemeClr val="tx1"/>
                          </a:solidFill>
                        </a:rPr>
                        <a:t>Ondansetron ODT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1"/>
                          </a:solidFill>
                        </a:rPr>
                        <a:t>#4203</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323373"/>
                  </a:ext>
                </a:extLst>
              </a:tr>
            </a:tbl>
          </a:graphicData>
        </a:graphic>
      </p:graphicFrame>
    </p:spTree>
    <p:extLst>
      <p:ext uri="{BB962C8B-B14F-4D97-AF65-F5344CB8AC3E}">
        <p14:creationId xmlns:p14="http://schemas.microsoft.com/office/powerpoint/2010/main" val="36076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B878BA-0604-4928-B227-649C18AF823C}"/>
              </a:ext>
            </a:extLst>
          </p:cNvPr>
          <p:cNvPicPr>
            <a:picLocks noChangeAspect="1"/>
          </p:cNvPicPr>
          <p:nvPr/>
        </p:nvPicPr>
        <p:blipFill>
          <a:blip r:embed="rId2"/>
          <a:stretch>
            <a:fillRect/>
          </a:stretch>
        </p:blipFill>
        <p:spPr>
          <a:xfrm>
            <a:off x="1202919" y="4025330"/>
            <a:ext cx="6562725" cy="2371725"/>
          </a:xfrm>
          <a:prstGeom prst="rect">
            <a:avLst/>
          </a:prstGeom>
        </p:spPr>
      </p:pic>
      <p:sp>
        <p:nvSpPr>
          <p:cNvPr id="13" name="TextBox 12">
            <a:extLst>
              <a:ext uri="{FF2B5EF4-FFF2-40B4-BE49-F238E27FC236}">
                <a16:creationId xmlns:a16="http://schemas.microsoft.com/office/drawing/2014/main" id="{A8E49461-F6C7-41FF-838C-6CE7A87DE55F}"/>
              </a:ext>
            </a:extLst>
          </p:cNvPr>
          <p:cNvSpPr txBox="1"/>
          <p:nvPr/>
        </p:nvSpPr>
        <p:spPr>
          <a:xfrm>
            <a:off x="9148151" y="2823919"/>
            <a:ext cx="1901613" cy="369332"/>
          </a:xfrm>
          <a:prstGeom prst="rect">
            <a:avLst/>
          </a:prstGeom>
          <a:noFill/>
        </p:spPr>
        <p:txBody>
          <a:bodyPr wrap="square" rtlCol="0">
            <a:spAutoFit/>
          </a:bodyPr>
          <a:lstStyle/>
          <a:p>
            <a:r>
              <a:rPr lang="en-US">
                <a:solidFill>
                  <a:schemeClr val="bg1"/>
                </a:solidFill>
              </a:rPr>
              <a:t>Current language</a:t>
            </a:r>
          </a:p>
        </p:txBody>
      </p:sp>
      <p:sp>
        <p:nvSpPr>
          <p:cNvPr id="14" name="TextBox 13">
            <a:extLst>
              <a:ext uri="{FF2B5EF4-FFF2-40B4-BE49-F238E27FC236}">
                <a16:creationId xmlns:a16="http://schemas.microsoft.com/office/drawing/2014/main" id="{752FBF95-0D21-4CEF-8189-7A9974FAA922}"/>
              </a:ext>
            </a:extLst>
          </p:cNvPr>
          <p:cNvSpPr txBox="1"/>
          <p:nvPr/>
        </p:nvSpPr>
        <p:spPr>
          <a:xfrm>
            <a:off x="9192510" y="5155002"/>
            <a:ext cx="1973244" cy="369332"/>
          </a:xfrm>
          <a:prstGeom prst="rect">
            <a:avLst/>
          </a:prstGeom>
          <a:noFill/>
        </p:spPr>
        <p:txBody>
          <a:bodyPr wrap="square" rtlCol="0">
            <a:spAutoFit/>
          </a:bodyPr>
          <a:lstStyle/>
          <a:p>
            <a:r>
              <a:rPr lang="en-US">
                <a:solidFill>
                  <a:schemeClr val="bg1"/>
                </a:solidFill>
              </a:rPr>
              <a:t>Updated language</a:t>
            </a:r>
          </a:p>
        </p:txBody>
      </p:sp>
      <p:sp>
        <p:nvSpPr>
          <p:cNvPr id="15" name="Arrow: Right 14">
            <a:extLst>
              <a:ext uri="{FF2B5EF4-FFF2-40B4-BE49-F238E27FC236}">
                <a16:creationId xmlns:a16="http://schemas.microsoft.com/office/drawing/2014/main" id="{89949816-F890-445A-A3F4-645C28852E0A}"/>
              </a:ext>
            </a:extLst>
          </p:cNvPr>
          <p:cNvSpPr/>
          <p:nvPr/>
        </p:nvSpPr>
        <p:spPr>
          <a:xfrm rot="10800000">
            <a:off x="8123583" y="5097352"/>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FC67A8A7-37B2-4B08-BCF5-DE91CA3077E3}"/>
              </a:ext>
            </a:extLst>
          </p:cNvPr>
          <p:cNvSpPr/>
          <p:nvPr/>
        </p:nvSpPr>
        <p:spPr>
          <a:xfrm>
            <a:off x="8123583" y="2766269"/>
            <a:ext cx="978408" cy="484632"/>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7D0E28-6D6B-4EFC-95F2-DC7EC2241F7B}"/>
              </a:ext>
            </a:extLst>
          </p:cNvPr>
          <p:cNvPicPr>
            <a:picLocks noChangeAspect="1"/>
          </p:cNvPicPr>
          <p:nvPr/>
        </p:nvPicPr>
        <p:blipFill>
          <a:blip r:embed="rId3"/>
          <a:stretch>
            <a:fillRect/>
          </a:stretch>
        </p:blipFill>
        <p:spPr>
          <a:xfrm>
            <a:off x="1202919" y="1902130"/>
            <a:ext cx="6591300" cy="2019300"/>
          </a:xfrm>
          <a:prstGeom prst="rect">
            <a:avLst/>
          </a:prstGeom>
        </p:spPr>
      </p:pic>
      <p:sp>
        <p:nvSpPr>
          <p:cNvPr id="11" name="Title 7">
            <a:extLst>
              <a:ext uri="{FF2B5EF4-FFF2-40B4-BE49-F238E27FC236}">
                <a16:creationId xmlns:a16="http://schemas.microsoft.com/office/drawing/2014/main" id="{262E4A37-B625-4197-BE61-3A374ED2E153}"/>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lidocaine</a:t>
            </a:r>
            <a:br>
              <a:rPr lang="en-US"/>
            </a:br>
            <a:r>
              <a:rPr lang="en-US" sz="1800"/>
              <a:t>policies affected: #4403 &amp; #4405</a:t>
            </a:r>
            <a:br>
              <a:rPr lang="en-US" sz="1800"/>
            </a:br>
            <a:r>
              <a:rPr lang="en-US" sz="1800"/>
              <a:t>change: dosing formula modification for adults only </a:t>
            </a:r>
          </a:p>
        </p:txBody>
      </p:sp>
      <p:sp>
        <p:nvSpPr>
          <p:cNvPr id="5" name="TextBox 4">
            <a:extLst>
              <a:ext uri="{FF2B5EF4-FFF2-40B4-BE49-F238E27FC236}">
                <a16:creationId xmlns:a16="http://schemas.microsoft.com/office/drawing/2014/main" id="{DB8903BC-3B6A-4765-9132-5D0E388E3CC6}"/>
              </a:ext>
            </a:extLst>
          </p:cNvPr>
          <p:cNvSpPr txBox="1"/>
          <p:nvPr/>
        </p:nvSpPr>
        <p:spPr>
          <a:xfrm>
            <a:off x="7871969" y="5869786"/>
            <a:ext cx="3914647" cy="584775"/>
          </a:xfrm>
          <a:prstGeom prst="rect">
            <a:avLst/>
          </a:prstGeom>
          <a:noFill/>
        </p:spPr>
        <p:txBody>
          <a:bodyPr wrap="square" rtlCol="0">
            <a:spAutoFit/>
          </a:bodyPr>
          <a:lstStyle/>
          <a:p>
            <a:r>
              <a:rPr lang="en-US" sz="1600" u="sng">
                <a:solidFill>
                  <a:schemeClr val="bg1"/>
                </a:solidFill>
              </a:rPr>
              <a:t>Purpose</a:t>
            </a:r>
            <a:r>
              <a:rPr lang="en-US" sz="1600">
                <a:solidFill>
                  <a:schemeClr val="bg1"/>
                </a:solidFill>
              </a:rPr>
              <a:t>:</a:t>
            </a:r>
          </a:p>
          <a:p>
            <a:r>
              <a:rPr lang="en-US" sz="1600">
                <a:solidFill>
                  <a:schemeClr val="bg1"/>
                </a:solidFill>
              </a:rPr>
              <a:t>To create a uniform dose for all adults</a:t>
            </a:r>
          </a:p>
        </p:txBody>
      </p:sp>
      <p:sp>
        <p:nvSpPr>
          <p:cNvPr id="6" name="Oval 5">
            <a:extLst>
              <a:ext uri="{FF2B5EF4-FFF2-40B4-BE49-F238E27FC236}">
                <a16:creationId xmlns:a16="http://schemas.microsoft.com/office/drawing/2014/main" id="{87AF141B-D0F9-4062-9519-5424AB293DBA}"/>
              </a:ext>
            </a:extLst>
          </p:cNvPr>
          <p:cNvSpPr/>
          <p:nvPr/>
        </p:nvSpPr>
        <p:spPr>
          <a:xfrm>
            <a:off x="4218467" y="2567073"/>
            <a:ext cx="3684724" cy="88302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072578A-B474-40D8-9C34-7D690700E4FE}"/>
              </a:ext>
            </a:extLst>
          </p:cNvPr>
          <p:cNvSpPr/>
          <p:nvPr/>
        </p:nvSpPr>
        <p:spPr>
          <a:xfrm>
            <a:off x="4284711" y="4809550"/>
            <a:ext cx="3587258" cy="106023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3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5"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F3AA735-F9E5-4896-B800-71961DCDF512}"/>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Naloxone</a:t>
            </a:r>
            <a:br>
              <a:rPr lang="en-US" sz="3600"/>
            </a:br>
            <a:r>
              <a:rPr lang="en-US" sz="1800"/>
              <a:t>policy affected: #4601</a:t>
            </a:r>
            <a:br>
              <a:rPr lang="en-US" sz="1800"/>
            </a:br>
            <a:r>
              <a:rPr lang="en-US" sz="1800"/>
              <a:t>change: bls providers permitted to use </a:t>
            </a:r>
            <a:r>
              <a:rPr lang="en-US" sz="1800">
                <a:ea typeface="+mj-lt"/>
                <a:cs typeface="+mj-lt"/>
              </a:rPr>
              <a:t>REMSA-approved intranasal </a:t>
            </a:r>
            <a:br>
              <a:rPr lang="en-US" sz="1800">
                <a:ea typeface="+mj-lt"/>
                <a:cs typeface="+mj-lt"/>
              </a:rPr>
            </a:br>
            <a:r>
              <a:rPr lang="en-US" sz="1800">
                <a:ea typeface="+mj-lt"/>
                <a:cs typeface="+mj-lt"/>
              </a:rPr>
              <a:t>administration device</a:t>
            </a:r>
          </a:p>
        </p:txBody>
      </p:sp>
      <p:pic>
        <p:nvPicPr>
          <p:cNvPr id="5" name="Picture 6">
            <a:extLst>
              <a:ext uri="{FF2B5EF4-FFF2-40B4-BE49-F238E27FC236}">
                <a16:creationId xmlns:a16="http://schemas.microsoft.com/office/drawing/2014/main" id="{7DEBFF26-DB99-7186-EB15-19671EBEA362}"/>
              </a:ext>
            </a:extLst>
          </p:cNvPr>
          <p:cNvPicPr>
            <a:picLocks noChangeAspect="1"/>
          </p:cNvPicPr>
          <p:nvPr/>
        </p:nvPicPr>
        <p:blipFill>
          <a:blip r:embed="rId2"/>
          <a:stretch>
            <a:fillRect/>
          </a:stretch>
        </p:blipFill>
        <p:spPr>
          <a:xfrm>
            <a:off x="1296935" y="1951345"/>
            <a:ext cx="2743200" cy="1121485"/>
          </a:xfrm>
          <a:prstGeom prst="rect">
            <a:avLst/>
          </a:prstGeom>
        </p:spPr>
      </p:pic>
      <p:sp>
        <p:nvSpPr>
          <p:cNvPr id="8" name="TextBox 7">
            <a:extLst>
              <a:ext uri="{FF2B5EF4-FFF2-40B4-BE49-F238E27FC236}">
                <a16:creationId xmlns:a16="http://schemas.microsoft.com/office/drawing/2014/main" id="{2C9913C4-D401-D45E-D83E-8D4E9D6A89B2}"/>
              </a:ext>
            </a:extLst>
          </p:cNvPr>
          <p:cNvSpPr txBox="1"/>
          <p:nvPr/>
        </p:nvSpPr>
        <p:spPr>
          <a:xfrm>
            <a:off x="5343005" y="2327421"/>
            <a:ext cx="1901613" cy="369332"/>
          </a:xfrm>
          <a:prstGeom prst="rect">
            <a:avLst/>
          </a:prstGeom>
          <a:noFill/>
        </p:spPr>
        <p:txBody>
          <a:bodyPr wrap="square" rtlCol="0">
            <a:spAutoFit/>
          </a:bodyPr>
          <a:lstStyle/>
          <a:p>
            <a:r>
              <a:rPr lang="en-US">
                <a:solidFill>
                  <a:schemeClr val="bg1"/>
                </a:solidFill>
              </a:rPr>
              <a:t>Current language</a:t>
            </a:r>
          </a:p>
        </p:txBody>
      </p:sp>
      <p:sp>
        <p:nvSpPr>
          <p:cNvPr id="12" name="Arrow: Right 11">
            <a:extLst>
              <a:ext uri="{FF2B5EF4-FFF2-40B4-BE49-F238E27FC236}">
                <a16:creationId xmlns:a16="http://schemas.microsoft.com/office/drawing/2014/main" id="{FB36986F-D097-DE75-71D3-787AA8B4316B}"/>
              </a:ext>
            </a:extLst>
          </p:cNvPr>
          <p:cNvSpPr/>
          <p:nvPr/>
        </p:nvSpPr>
        <p:spPr>
          <a:xfrm rot="10800000">
            <a:off x="4214272" y="2269771"/>
            <a:ext cx="978408"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9D5682-5A1F-3904-E1C5-152AEE61F568}"/>
              </a:ext>
            </a:extLst>
          </p:cNvPr>
          <p:cNvSpPr txBox="1"/>
          <p:nvPr/>
        </p:nvSpPr>
        <p:spPr>
          <a:xfrm>
            <a:off x="7512221" y="1861158"/>
            <a:ext cx="442824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bg1"/>
                </a:solidFill>
              </a:rPr>
              <a:t>Purpose</a:t>
            </a:r>
            <a:r>
              <a:rPr lang="en-US">
                <a:solidFill>
                  <a:schemeClr val="bg1"/>
                </a:solidFill>
              </a:rPr>
              <a:t>: due to the increasing number of BLS response apparatus' responding to ALS medical aids – and arriving on scene prior to an ALS resource – the need for BLS personnel to intervene in opioid-induced respiratory depression must be addressed in order to create better patient outcomes. Permitting First Response agency BLS providers to utilize the REMSA-approved intranasal administration device will do that.</a:t>
            </a:r>
          </a:p>
        </p:txBody>
      </p:sp>
      <p:grpSp>
        <p:nvGrpSpPr>
          <p:cNvPr id="2" name="Group 1">
            <a:extLst>
              <a:ext uri="{FF2B5EF4-FFF2-40B4-BE49-F238E27FC236}">
                <a16:creationId xmlns:a16="http://schemas.microsoft.com/office/drawing/2014/main" id="{2E0AB38C-227A-1E13-A5E0-EBA3F781CC8C}"/>
              </a:ext>
            </a:extLst>
          </p:cNvPr>
          <p:cNvGrpSpPr/>
          <p:nvPr/>
        </p:nvGrpSpPr>
        <p:grpSpPr>
          <a:xfrm>
            <a:off x="1293059" y="3218604"/>
            <a:ext cx="6136758" cy="3129959"/>
            <a:chOff x="1296935" y="3205253"/>
            <a:chExt cx="6136758" cy="3129959"/>
          </a:xfrm>
        </p:grpSpPr>
        <p:pic>
          <p:nvPicPr>
            <p:cNvPr id="3" name="Picture 4">
              <a:extLst>
                <a:ext uri="{FF2B5EF4-FFF2-40B4-BE49-F238E27FC236}">
                  <a16:creationId xmlns:a16="http://schemas.microsoft.com/office/drawing/2014/main" id="{6F266A0B-5B64-8F4F-D996-3031201F722E}"/>
                </a:ext>
              </a:extLst>
            </p:cNvPr>
            <p:cNvPicPr>
              <a:picLocks noChangeAspect="1"/>
            </p:cNvPicPr>
            <p:nvPr/>
          </p:nvPicPr>
          <p:blipFill>
            <a:blip r:embed="rId3"/>
            <a:stretch>
              <a:fillRect/>
            </a:stretch>
          </p:blipFill>
          <p:spPr>
            <a:xfrm>
              <a:off x="1296935" y="3205253"/>
              <a:ext cx="2743200" cy="1259305"/>
            </a:xfrm>
            <a:prstGeom prst="rect">
              <a:avLst/>
            </a:prstGeom>
          </p:spPr>
        </p:pic>
        <p:sp>
          <p:nvSpPr>
            <p:cNvPr id="10" name="TextBox 9">
              <a:extLst>
                <a:ext uri="{FF2B5EF4-FFF2-40B4-BE49-F238E27FC236}">
                  <a16:creationId xmlns:a16="http://schemas.microsoft.com/office/drawing/2014/main" id="{0F727DAE-0ACE-4673-C42B-CB743A216C42}"/>
                </a:ext>
              </a:extLst>
            </p:cNvPr>
            <p:cNvSpPr txBox="1"/>
            <p:nvPr/>
          </p:nvSpPr>
          <p:spPr>
            <a:xfrm>
              <a:off x="5366817" y="3650239"/>
              <a:ext cx="1975143" cy="369332"/>
            </a:xfrm>
            <a:prstGeom prst="rect">
              <a:avLst/>
            </a:prstGeom>
            <a:noFill/>
          </p:spPr>
          <p:txBody>
            <a:bodyPr wrap="square" rtlCol="0">
              <a:spAutoFit/>
            </a:bodyPr>
            <a:lstStyle/>
            <a:p>
              <a:r>
                <a:rPr lang="en-US">
                  <a:solidFill>
                    <a:schemeClr val="bg1"/>
                  </a:solidFill>
                </a:rPr>
                <a:t>Updated language</a:t>
              </a:r>
            </a:p>
          </p:txBody>
        </p:sp>
        <p:sp>
          <p:nvSpPr>
            <p:cNvPr id="14" name="Arrow: Left 13">
              <a:extLst>
                <a:ext uri="{FF2B5EF4-FFF2-40B4-BE49-F238E27FC236}">
                  <a16:creationId xmlns:a16="http://schemas.microsoft.com/office/drawing/2014/main" id="{9B37E040-76C2-BEEA-81AE-202BDCD84B88}"/>
                </a:ext>
              </a:extLst>
            </p:cNvPr>
            <p:cNvSpPr/>
            <p:nvPr/>
          </p:nvSpPr>
          <p:spPr>
            <a:xfrm>
              <a:off x="4214272" y="3592589"/>
              <a:ext cx="978408" cy="484632"/>
            </a:xfrm>
            <a:prstGeom prst="lef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6">
              <a:extLst>
                <a:ext uri="{FF2B5EF4-FFF2-40B4-BE49-F238E27FC236}">
                  <a16:creationId xmlns:a16="http://schemas.microsoft.com/office/drawing/2014/main" id="{13DCC85E-ADED-27E5-D32B-BAB7AD9C08F0}"/>
                </a:ext>
              </a:extLst>
            </p:cNvPr>
            <p:cNvPicPr>
              <a:picLocks noChangeAspect="1"/>
            </p:cNvPicPr>
            <p:nvPr/>
          </p:nvPicPr>
          <p:blipFill>
            <a:blip r:embed="rId4"/>
            <a:stretch>
              <a:fillRect/>
            </a:stretch>
          </p:blipFill>
          <p:spPr>
            <a:xfrm>
              <a:off x="1296935" y="4628206"/>
              <a:ext cx="6136758" cy="1707006"/>
            </a:xfrm>
            <a:prstGeom prst="rect">
              <a:avLst/>
            </a:prstGeom>
          </p:spPr>
        </p:pic>
      </p:grpSp>
    </p:spTree>
    <p:extLst>
      <p:ext uri="{BB962C8B-B14F-4D97-AF65-F5344CB8AC3E}">
        <p14:creationId xmlns:p14="http://schemas.microsoft.com/office/powerpoint/2010/main" val="251712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E44B891-C79E-4BB2-A9F6-0AFA560855D5}"/>
              </a:ext>
            </a:extLst>
          </p:cNvPr>
          <p:cNvPicPr>
            <a:picLocks noChangeAspect="1"/>
          </p:cNvPicPr>
          <p:nvPr/>
        </p:nvPicPr>
        <p:blipFill>
          <a:blip r:embed="rId2"/>
          <a:stretch>
            <a:fillRect/>
          </a:stretch>
        </p:blipFill>
        <p:spPr>
          <a:xfrm>
            <a:off x="1202919" y="1952699"/>
            <a:ext cx="5066846" cy="2844672"/>
          </a:xfrm>
          <a:prstGeom prst="rect">
            <a:avLst/>
          </a:prstGeom>
        </p:spPr>
      </p:pic>
      <p:pic>
        <p:nvPicPr>
          <p:cNvPr id="20" name="Picture 19">
            <a:extLst>
              <a:ext uri="{FF2B5EF4-FFF2-40B4-BE49-F238E27FC236}">
                <a16:creationId xmlns:a16="http://schemas.microsoft.com/office/drawing/2014/main" id="{5721DF8E-2756-413A-8C45-3FBF19ED4866}"/>
              </a:ext>
            </a:extLst>
          </p:cNvPr>
          <p:cNvPicPr>
            <a:picLocks noChangeAspect="1"/>
          </p:cNvPicPr>
          <p:nvPr/>
        </p:nvPicPr>
        <p:blipFill>
          <a:blip r:embed="rId3"/>
          <a:stretch>
            <a:fillRect/>
          </a:stretch>
        </p:blipFill>
        <p:spPr>
          <a:xfrm>
            <a:off x="6459643" y="3463753"/>
            <a:ext cx="5066846" cy="3211691"/>
          </a:xfrm>
          <a:prstGeom prst="rect">
            <a:avLst/>
          </a:prstGeom>
        </p:spPr>
      </p:pic>
      <p:sp>
        <p:nvSpPr>
          <p:cNvPr id="5" name="TextBox 4">
            <a:extLst>
              <a:ext uri="{FF2B5EF4-FFF2-40B4-BE49-F238E27FC236}">
                <a16:creationId xmlns:a16="http://schemas.microsoft.com/office/drawing/2014/main" id="{D3AF785D-B19C-4008-919E-168256377B1F}"/>
              </a:ext>
            </a:extLst>
          </p:cNvPr>
          <p:cNvSpPr txBox="1"/>
          <p:nvPr/>
        </p:nvSpPr>
        <p:spPr>
          <a:xfrm>
            <a:off x="1314158" y="4370332"/>
            <a:ext cx="1902231" cy="369332"/>
          </a:xfrm>
          <a:prstGeom prst="rect">
            <a:avLst/>
          </a:prstGeom>
          <a:noFill/>
        </p:spPr>
        <p:txBody>
          <a:bodyPr wrap="square" rtlCol="0">
            <a:spAutoFit/>
          </a:bodyPr>
          <a:lstStyle/>
          <a:p>
            <a:r>
              <a:rPr lang="en-US">
                <a:solidFill>
                  <a:schemeClr val="bg1"/>
                </a:solidFill>
              </a:rPr>
              <a:t>Current language</a:t>
            </a:r>
          </a:p>
        </p:txBody>
      </p:sp>
      <p:sp>
        <p:nvSpPr>
          <p:cNvPr id="6" name="Arrow: Left 5">
            <a:extLst>
              <a:ext uri="{FF2B5EF4-FFF2-40B4-BE49-F238E27FC236}">
                <a16:creationId xmlns:a16="http://schemas.microsoft.com/office/drawing/2014/main" id="{4D56AA22-B3EA-4E94-AA9A-B85A8C03CEA6}"/>
              </a:ext>
            </a:extLst>
          </p:cNvPr>
          <p:cNvSpPr/>
          <p:nvPr/>
        </p:nvSpPr>
        <p:spPr>
          <a:xfrm rot="9480000">
            <a:off x="2750480" y="3916650"/>
            <a:ext cx="931818" cy="470263"/>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5807B41-81CD-4A7E-811D-39B4D5C7156F}"/>
              </a:ext>
            </a:extLst>
          </p:cNvPr>
          <p:cNvSpPr/>
          <p:nvPr/>
        </p:nvSpPr>
        <p:spPr>
          <a:xfrm rot="20268935">
            <a:off x="7979209" y="5293241"/>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A6A5D4-1F63-4508-9ACB-E1A504624C5B}"/>
              </a:ext>
            </a:extLst>
          </p:cNvPr>
          <p:cNvSpPr txBox="1"/>
          <p:nvPr/>
        </p:nvSpPr>
        <p:spPr>
          <a:xfrm>
            <a:off x="6459642" y="5759988"/>
            <a:ext cx="1785257" cy="369332"/>
          </a:xfrm>
          <a:prstGeom prst="rect">
            <a:avLst/>
          </a:prstGeom>
          <a:noFill/>
        </p:spPr>
        <p:txBody>
          <a:bodyPr wrap="square" rtlCol="0">
            <a:spAutoFit/>
          </a:bodyPr>
          <a:lstStyle/>
          <a:p>
            <a:r>
              <a:rPr lang="en-US">
                <a:solidFill>
                  <a:schemeClr val="bg1"/>
                </a:solidFill>
              </a:rPr>
              <a:t>New language</a:t>
            </a:r>
          </a:p>
        </p:txBody>
      </p:sp>
      <p:sp>
        <p:nvSpPr>
          <p:cNvPr id="21" name="TextBox 20">
            <a:extLst>
              <a:ext uri="{FF2B5EF4-FFF2-40B4-BE49-F238E27FC236}">
                <a16:creationId xmlns:a16="http://schemas.microsoft.com/office/drawing/2014/main" id="{80087E24-D07E-4EDC-9CEE-795CD34A3BC5}"/>
              </a:ext>
            </a:extLst>
          </p:cNvPr>
          <p:cNvSpPr txBox="1"/>
          <p:nvPr/>
        </p:nvSpPr>
        <p:spPr>
          <a:xfrm>
            <a:off x="1202919" y="4957134"/>
            <a:ext cx="5100259" cy="1508105"/>
          </a:xfrm>
          <a:prstGeom prst="rect">
            <a:avLst/>
          </a:prstGeom>
          <a:noFill/>
        </p:spPr>
        <p:txBody>
          <a:bodyPr wrap="square" rtlCol="0">
            <a:spAutoFit/>
          </a:bodyPr>
          <a:lstStyle/>
          <a:p>
            <a:r>
              <a:rPr lang="en-US" sz="1600" u="sng">
                <a:solidFill>
                  <a:schemeClr val="bg1"/>
                </a:solidFill>
              </a:rPr>
              <a:t>Purpose</a:t>
            </a:r>
            <a:r>
              <a:rPr lang="en-US" sz="1600">
                <a:solidFill>
                  <a:schemeClr val="bg1"/>
                </a:solidFill>
              </a:rPr>
              <a:t>: </a:t>
            </a:r>
          </a:p>
          <a:p>
            <a:r>
              <a:rPr lang="en-US" sz="1600">
                <a:solidFill>
                  <a:schemeClr val="bg1"/>
                </a:solidFill>
              </a:rPr>
              <a:t>*Administration of Zofran ODT in the very young  (i.e., less than 1yo population) is a choking hazard.</a:t>
            </a:r>
          </a:p>
          <a:p>
            <a:r>
              <a:rPr lang="en-US" sz="1600">
                <a:solidFill>
                  <a:schemeClr val="bg1"/>
                </a:solidFill>
              </a:rPr>
              <a:t>*To align with Rady Children’s Ondansetron ODT admin protocol / pharmacist recommended dosing</a:t>
            </a:r>
          </a:p>
          <a:p>
            <a:endParaRPr lang="en-US" sz="1200">
              <a:solidFill>
                <a:schemeClr val="bg1"/>
              </a:solidFill>
            </a:endParaRPr>
          </a:p>
        </p:txBody>
      </p:sp>
      <p:sp>
        <p:nvSpPr>
          <p:cNvPr id="13" name="Title 7">
            <a:extLst>
              <a:ext uri="{FF2B5EF4-FFF2-40B4-BE49-F238E27FC236}">
                <a16:creationId xmlns:a16="http://schemas.microsoft.com/office/drawing/2014/main" id="{2DCC17DA-D53B-42C3-B792-6758FA9157B0}"/>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ondansetron </a:t>
            </a:r>
            <a:r>
              <a:rPr lang="en-US" sz="3600" err="1"/>
              <a:t>odt</a:t>
            </a:r>
            <a:br>
              <a:rPr lang="en-US"/>
            </a:br>
            <a:r>
              <a:rPr lang="en-US" sz="1800"/>
              <a:t>policies affected: #4203</a:t>
            </a:r>
            <a:br>
              <a:rPr lang="en-US" sz="1800"/>
            </a:br>
            <a:r>
              <a:rPr lang="en-US" sz="1800"/>
              <a:t>change: dosing schedule modification for pediatrics only</a:t>
            </a:r>
          </a:p>
        </p:txBody>
      </p:sp>
      <p:sp>
        <p:nvSpPr>
          <p:cNvPr id="2" name="Rectangle 1">
            <a:extLst>
              <a:ext uri="{FF2B5EF4-FFF2-40B4-BE49-F238E27FC236}">
                <a16:creationId xmlns:a16="http://schemas.microsoft.com/office/drawing/2014/main" id="{070A097E-9520-8F02-CA20-9288621C95C7}"/>
              </a:ext>
            </a:extLst>
          </p:cNvPr>
          <p:cNvSpPr/>
          <p:nvPr/>
        </p:nvSpPr>
        <p:spPr>
          <a:xfrm>
            <a:off x="3753048" y="3605349"/>
            <a:ext cx="2430038"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608973B-3A85-AECD-82F0-DE90CEBD4218}"/>
              </a:ext>
            </a:extLst>
          </p:cNvPr>
          <p:cNvSpPr/>
          <p:nvPr/>
        </p:nvSpPr>
        <p:spPr>
          <a:xfrm>
            <a:off x="9012899" y="5065065"/>
            <a:ext cx="2482415" cy="81819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1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1"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5DC9D1-88DA-4E32-B60C-4661D1A1E112}"/>
              </a:ext>
            </a:extLst>
          </p:cNvPr>
          <p:cNvPicPr>
            <a:picLocks noChangeAspect="1"/>
          </p:cNvPicPr>
          <p:nvPr/>
        </p:nvPicPr>
        <p:blipFill>
          <a:blip r:embed="rId2"/>
          <a:stretch>
            <a:fillRect/>
          </a:stretch>
        </p:blipFill>
        <p:spPr>
          <a:xfrm>
            <a:off x="1930582" y="4221071"/>
            <a:ext cx="8191500" cy="923925"/>
          </a:xfrm>
          <a:prstGeom prst="rect">
            <a:avLst/>
          </a:prstGeom>
        </p:spPr>
      </p:pic>
      <p:pic>
        <p:nvPicPr>
          <p:cNvPr id="9" name="Picture 8">
            <a:extLst>
              <a:ext uri="{FF2B5EF4-FFF2-40B4-BE49-F238E27FC236}">
                <a16:creationId xmlns:a16="http://schemas.microsoft.com/office/drawing/2014/main" id="{91C934ED-6616-4EA8-8D51-18FF171CF29F}"/>
              </a:ext>
            </a:extLst>
          </p:cNvPr>
          <p:cNvPicPr>
            <a:picLocks noChangeAspect="1"/>
          </p:cNvPicPr>
          <p:nvPr/>
        </p:nvPicPr>
        <p:blipFill>
          <a:blip r:embed="rId3"/>
          <a:stretch>
            <a:fillRect/>
          </a:stretch>
        </p:blipFill>
        <p:spPr>
          <a:xfrm>
            <a:off x="1379764" y="2497092"/>
            <a:ext cx="8420100" cy="1019175"/>
          </a:xfrm>
          <a:prstGeom prst="rect">
            <a:avLst/>
          </a:prstGeom>
        </p:spPr>
      </p:pic>
      <p:cxnSp>
        <p:nvCxnSpPr>
          <p:cNvPr id="13" name="Straight Arrow Connector 12">
            <a:extLst>
              <a:ext uri="{FF2B5EF4-FFF2-40B4-BE49-F238E27FC236}">
                <a16:creationId xmlns:a16="http://schemas.microsoft.com/office/drawing/2014/main" id="{436A721D-425E-43A3-99D0-442837E944C6}"/>
              </a:ext>
            </a:extLst>
          </p:cNvPr>
          <p:cNvCxnSpPr>
            <a:cxnSpLocks/>
          </p:cNvCxnSpPr>
          <p:nvPr/>
        </p:nvCxnSpPr>
        <p:spPr>
          <a:xfrm>
            <a:off x="3579223" y="3516267"/>
            <a:ext cx="0" cy="704804"/>
          </a:xfrm>
          <a:prstGeom prst="straightConnector1">
            <a:avLst/>
          </a:prstGeom>
          <a:ln w="254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BA0F72-A7DD-4022-8E50-9D049BF66117}"/>
              </a:ext>
            </a:extLst>
          </p:cNvPr>
          <p:cNvCxnSpPr>
            <a:cxnSpLocks/>
          </p:cNvCxnSpPr>
          <p:nvPr/>
        </p:nvCxnSpPr>
        <p:spPr>
          <a:xfrm>
            <a:off x="4175760" y="3516267"/>
            <a:ext cx="0" cy="704804"/>
          </a:xfrm>
          <a:prstGeom prst="straightConnector1">
            <a:avLst/>
          </a:prstGeom>
          <a:ln w="254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19F2C4-DBD7-4A7A-9749-7C6826167A8F}"/>
              </a:ext>
            </a:extLst>
          </p:cNvPr>
          <p:cNvCxnSpPr>
            <a:cxnSpLocks/>
          </p:cNvCxnSpPr>
          <p:nvPr/>
        </p:nvCxnSpPr>
        <p:spPr>
          <a:xfrm>
            <a:off x="4802777" y="3516267"/>
            <a:ext cx="0" cy="704804"/>
          </a:xfrm>
          <a:prstGeom prst="straightConnector1">
            <a:avLst/>
          </a:prstGeom>
          <a:ln w="254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itle 7">
            <a:extLst>
              <a:ext uri="{FF2B5EF4-FFF2-40B4-BE49-F238E27FC236}">
                <a16:creationId xmlns:a16="http://schemas.microsoft.com/office/drawing/2014/main" id="{5C59612A-EF5D-41E3-969F-2DD7CD03BD01}"/>
              </a:ext>
            </a:extLst>
          </p:cNvPr>
          <p:cNvSpPr>
            <a:spLocks noGrp="1"/>
          </p:cNvSpPr>
          <p:nvPr>
            <p:ph type="title"/>
          </p:nvPr>
        </p:nvSpPr>
        <p:spPr>
          <a:xfrm>
            <a:off x="1202919" y="284176"/>
            <a:ext cx="10197720" cy="1508760"/>
          </a:xfrm>
        </p:spPr>
        <p:txBody>
          <a:bodyPr>
            <a:normAutofit/>
          </a:bodyPr>
          <a:lstStyle/>
          <a:p>
            <a:pPr>
              <a:lnSpc>
                <a:spcPct val="100000"/>
              </a:lnSpc>
            </a:pPr>
            <a:r>
              <a:rPr lang="en-US" sz="3600"/>
              <a:t>Medication Update: ondansetron </a:t>
            </a:r>
            <a:r>
              <a:rPr lang="en-US" sz="3600" err="1"/>
              <a:t>odt</a:t>
            </a:r>
            <a:br>
              <a:rPr lang="en-US" sz="3600"/>
            </a:br>
            <a:r>
              <a:rPr lang="en-US" sz="1800"/>
              <a:t>policies affected: #4203</a:t>
            </a:r>
            <a:br>
              <a:rPr lang="en-US" sz="1800"/>
            </a:br>
            <a:r>
              <a:rPr lang="en-US" sz="1800"/>
              <a:t>change: dosing schedule modification for pediatrics only (CONT.)</a:t>
            </a:r>
          </a:p>
        </p:txBody>
      </p:sp>
    </p:spTree>
    <p:extLst>
      <p:ext uri="{BB962C8B-B14F-4D97-AF65-F5344CB8AC3E}">
        <p14:creationId xmlns:p14="http://schemas.microsoft.com/office/powerpoint/2010/main" val="199431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2EF68-CCF4-47F9-8CE6-9AA276AA1404}"/>
              </a:ext>
            </a:extLst>
          </p:cNvPr>
          <p:cNvPicPr>
            <a:picLocks noChangeAspect="1"/>
          </p:cNvPicPr>
          <p:nvPr/>
        </p:nvPicPr>
        <p:blipFill>
          <a:blip r:embed="rId2"/>
          <a:stretch>
            <a:fillRect/>
          </a:stretch>
        </p:blipFill>
        <p:spPr>
          <a:xfrm>
            <a:off x="1202919" y="3981971"/>
            <a:ext cx="4893081" cy="2006348"/>
          </a:xfrm>
          <a:prstGeom prst="rect">
            <a:avLst/>
          </a:prstGeom>
        </p:spPr>
      </p:pic>
      <p:sp>
        <p:nvSpPr>
          <p:cNvPr id="13" name="TextBox 12">
            <a:extLst>
              <a:ext uri="{FF2B5EF4-FFF2-40B4-BE49-F238E27FC236}">
                <a16:creationId xmlns:a16="http://schemas.microsoft.com/office/drawing/2014/main" id="{9979F7FA-EF3B-4FF6-B007-A6819C9EFCFA}"/>
              </a:ext>
            </a:extLst>
          </p:cNvPr>
          <p:cNvSpPr txBox="1"/>
          <p:nvPr/>
        </p:nvSpPr>
        <p:spPr>
          <a:xfrm>
            <a:off x="7353967" y="5449710"/>
            <a:ext cx="4685451" cy="1077218"/>
          </a:xfrm>
          <a:prstGeom prst="rect">
            <a:avLst/>
          </a:prstGeom>
          <a:noFill/>
        </p:spPr>
        <p:txBody>
          <a:bodyPr wrap="square" rtlCol="0">
            <a:spAutoFit/>
          </a:bodyPr>
          <a:lstStyle/>
          <a:p>
            <a:r>
              <a:rPr lang="en-US" sz="1600" u="sng">
                <a:solidFill>
                  <a:schemeClr val="bg1"/>
                </a:solidFill>
              </a:rPr>
              <a:t>Purpose</a:t>
            </a:r>
            <a:r>
              <a:rPr lang="en-US" sz="1600">
                <a:solidFill>
                  <a:schemeClr val="bg1"/>
                </a:solidFill>
              </a:rPr>
              <a:t>: </a:t>
            </a:r>
          </a:p>
          <a:p>
            <a:r>
              <a:rPr lang="en-US" sz="1600">
                <a:solidFill>
                  <a:schemeClr val="bg1"/>
                </a:solidFill>
              </a:rPr>
              <a:t>*Dosing oral glucose accurately can be difficult.</a:t>
            </a:r>
          </a:p>
          <a:p>
            <a:r>
              <a:rPr lang="en-US" sz="1600">
                <a:solidFill>
                  <a:schemeClr val="bg1"/>
                </a:solidFill>
              </a:rPr>
              <a:t>*Administration of oral glucose in the very young (i.e., less than 1 year old) is a choking hazard.</a:t>
            </a:r>
          </a:p>
        </p:txBody>
      </p:sp>
      <p:pic>
        <p:nvPicPr>
          <p:cNvPr id="4" name="Picture 3">
            <a:extLst>
              <a:ext uri="{FF2B5EF4-FFF2-40B4-BE49-F238E27FC236}">
                <a16:creationId xmlns:a16="http://schemas.microsoft.com/office/drawing/2014/main" id="{38ECBFC5-FFAF-48C6-9CA8-C0B6E5C7BE7F}"/>
              </a:ext>
            </a:extLst>
          </p:cNvPr>
          <p:cNvPicPr>
            <a:picLocks noChangeAspect="1"/>
          </p:cNvPicPr>
          <p:nvPr/>
        </p:nvPicPr>
        <p:blipFill>
          <a:blip r:embed="rId3"/>
          <a:stretch>
            <a:fillRect/>
          </a:stretch>
        </p:blipFill>
        <p:spPr>
          <a:xfrm>
            <a:off x="1202919" y="1939520"/>
            <a:ext cx="4893081" cy="1656992"/>
          </a:xfrm>
          <a:prstGeom prst="rect">
            <a:avLst/>
          </a:prstGeom>
        </p:spPr>
      </p:pic>
      <p:sp>
        <p:nvSpPr>
          <p:cNvPr id="5" name="TextBox 4">
            <a:extLst>
              <a:ext uri="{FF2B5EF4-FFF2-40B4-BE49-F238E27FC236}">
                <a16:creationId xmlns:a16="http://schemas.microsoft.com/office/drawing/2014/main" id="{D3AF785D-B19C-4008-919E-168256377B1F}"/>
              </a:ext>
            </a:extLst>
          </p:cNvPr>
          <p:cNvSpPr txBox="1"/>
          <p:nvPr/>
        </p:nvSpPr>
        <p:spPr>
          <a:xfrm>
            <a:off x="7258198" y="2589278"/>
            <a:ext cx="1881026" cy="369332"/>
          </a:xfrm>
          <a:prstGeom prst="rect">
            <a:avLst/>
          </a:prstGeom>
          <a:noFill/>
        </p:spPr>
        <p:txBody>
          <a:bodyPr wrap="square" rtlCol="0">
            <a:spAutoFit/>
          </a:bodyPr>
          <a:lstStyle/>
          <a:p>
            <a:r>
              <a:rPr lang="en-US">
                <a:solidFill>
                  <a:schemeClr val="bg1"/>
                </a:solidFill>
              </a:rPr>
              <a:t>Current language</a:t>
            </a:r>
          </a:p>
        </p:txBody>
      </p:sp>
      <p:sp>
        <p:nvSpPr>
          <p:cNvPr id="6" name="Arrow: Left 5">
            <a:extLst>
              <a:ext uri="{FF2B5EF4-FFF2-40B4-BE49-F238E27FC236}">
                <a16:creationId xmlns:a16="http://schemas.microsoft.com/office/drawing/2014/main" id="{4D56AA22-B3EA-4E94-AA9A-B85A8C03CEA6}"/>
              </a:ext>
            </a:extLst>
          </p:cNvPr>
          <p:cNvSpPr/>
          <p:nvPr/>
        </p:nvSpPr>
        <p:spPr>
          <a:xfrm>
            <a:off x="6301779" y="2532884"/>
            <a:ext cx="931818" cy="470263"/>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5807B41-81CD-4A7E-811D-39B4D5C7156F}"/>
              </a:ext>
            </a:extLst>
          </p:cNvPr>
          <p:cNvSpPr/>
          <p:nvPr/>
        </p:nvSpPr>
        <p:spPr>
          <a:xfrm rot="10800000">
            <a:off x="6301779" y="4742829"/>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A6A5D4-1F63-4508-9ACB-E1A504624C5B}"/>
              </a:ext>
            </a:extLst>
          </p:cNvPr>
          <p:cNvSpPr txBox="1"/>
          <p:nvPr/>
        </p:nvSpPr>
        <p:spPr>
          <a:xfrm>
            <a:off x="7353967" y="4800479"/>
            <a:ext cx="1785257" cy="369332"/>
          </a:xfrm>
          <a:prstGeom prst="rect">
            <a:avLst/>
          </a:prstGeom>
          <a:noFill/>
        </p:spPr>
        <p:txBody>
          <a:bodyPr wrap="square" rtlCol="0">
            <a:spAutoFit/>
          </a:bodyPr>
          <a:lstStyle/>
          <a:p>
            <a:r>
              <a:rPr lang="en-US">
                <a:solidFill>
                  <a:schemeClr val="bg1"/>
                </a:solidFill>
              </a:rPr>
              <a:t>New language</a:t>
            </a:r>
          </a:p>
        </p:txBody>
      </p:sp>
      <p:sp>
        <p:nvSpPr>
          <p:cNvPr id="15" name="Title 7">
            <a:extLst>
              <a:ext uri="{FF2B5EF4-FFF2-40B4-BE49-F238E27FC236}">
                <a16:creationId xmlns:a16="http://schemas.microsoft.com/office/drawing/2014/main" id="{A9E6446D-E203-484D-B2B6-04D4008A0512}"/>
              </a:ext>
            </a:extLst>
          </p:cNvPr>
          <p:cNvSpPr>
            <a:spLocks noGrp="1"/>
          </p:cNvSpPr>
          <p:nvPr>
            <p:ph type="title"/>
          </p:nvPr>
        </p:nvSpPr>
        <p:spPr>
          <a:xfrm>
            <a:off x="1202919" y="284176"/>
            <a:ext cx="10197720" cy="1508760"/>
          </a:xfrm>
        </p:spPr>
        <p:txBody>
          <a:bodyPr>
            <a:normAutofit/>
          </a:bodyPr>
          <a:lstStyle/>
          <a:p>
            <a:pPr>
              <a:lnSpc>
                <a:spcPct val="100000"/>
              </a:lnSpc>
            </a:pPr>
            <a:r>
              <a:rPr lang="en-US" sz="3600" dirty="0"/>
              <a:t>Medication Update: oral glucose</a:t>
            </a:r>
            <a:br>
              <a:rPr lang="en-US" dirty="0"/>
            </a:br>
            <a:r>
              <a:rPr lang="en-US" sz="1800" dirty="0"/>
              <a:t>policy affected: #4105, #4201 &amp; #4801</a:t>
            </a:r>
            <a:br>
              <a:rPr lang="en-US" sz="1800" dirty="0"/>
            </a:br>
            <a:r>
              <a:rPr lang="en-US" sz="1800" dirty="0"/>
              <a:t>change: dosing schedule modification for pediatrics only</a:t>
            </a:r>
          </a:p>
        </p:txBody>
      </p:sp>
      <p:sp>
        <p:nvSpPr>
          <p:cNvPr id="2" name="Rectangle 1">
            <a:extLst>
              <a:ext uri="{FF2B5EF4-FFF2-40B4-BE49-F238E27FC236}">
                <a16:creationId xmlns:a16="http://schemas.microsoft.com/office/drawing/2014/main" id="{DBEFAC2C-7BEA-262A-3B98-27C61B47B983}"/>
              </a:ext>
            </a:extLst>
          </p:cNvPr>
          <p:cNvSpPr/>
          <p:nvPr/>
        </p:nvSpPr>
        <p:spPr>
          <a:xfrm>
            <a:off x="3649459" y="4985145"/>
            <a:ext cx="2446541" cy="10031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94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12"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AF785D-B19C-4008-919E-168256377B1F}"/>
              </a:ext>
            </a:extLst>
          </p:cNvPr>
          <p:cNvSpPr txBox="1"/>
          <p:nvPr/>
        </p:nvSpPr>
        <p:spPr>
          <a:xfrm>
            <a:off x="4524234" y="5794297"/>
            <a:ext cx="1881026" cy="369332"/>
          </a:xfrm>
          <a:prstGeom prst="rect">
            <a:avLst/>
          </a:prstGeom>
          <a:noFill/>
        </p:spPr>
        <p:txBody>
          <a:bodyPr wrap="square" rtlCol="0">
            <a:spAutoFit/>
          </a:bodyPr>
          <a:lstStyle/>
          <a:p>
            <a:r>
              <a:rPr lang="en-US">
                <a:solidFill>
                  <a:schemeClr val="bg1"/>
                </a:solidFill>
              </a:rPr>
              <a:t>Current language</a:t>
            </a:r>
          </a:p>
        </p:txBody>
      </p:sp>
      <p:sp>
        <p:nvSpPr>
          <p:cNvPr id="6" name="Arrow: Left 5">
            <a:extLst>
              <a:ext uri="{FF2B5EF4-FFF2-40B4-BE49-F238E27FC236}">
                <a16:creationId xmlns:a16="http://schemas.microsoft.com/office/drawing/2014/main" id="{4D56AA22-B3EA-4E94-AA9A-B85A8C03CEA6}"/>
              </a:ext>
            </a:extLst>
          </p:cNvPr>
          <p:cNvSpPr/>
          <p:nvPr/>
        </p:nvSpPr>
        <p:spPr>
          <a:xfrm>
            <a:off x="3567815" y="5737903"/>
            <a:ext cx="931818" cy="470263"/>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5807B41-81CD-4A7E-811D-39B4D5C7156F}"/>
              </a:ext>
            </a:extLst>
          </p:cNvPr>
          <p:cNvSpPr/>
          <p:nvPr/>
        </p:nvSpPr>
        <p:spPr>
          <a:xfrm rot="10800000">
            <a:off x="8767147" y="5737903"/>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A6A5D4-1F63-4508-9ACB-E1A504624C5B}"/>
              </a:ext>
            </a:extLst>
          </p:cNvPr>
          <p:cNvSpPr txBox="1"/>
          <p:nvPr/>
        </p:nvSpPr>
        <p:spPr>
          <a:xfrm>
            <a:off x="9819335" y="5795553"/>
            <a:ext cx="1785257" cy="369332"/>
          </a:xfrm>
          <a:prstGeom prst="rect">
            <a:avLst/>
          </a:prstGeom>
          <a:noFill/>
        </p:spPr>
        <p:txBody>
          <a:bodyPr wrap="square" rtlCol="0">
            <a:spAutoFit/>
          </a:bodyPr>
          <a:lstStyle/>
          <a:p>
            <a:r>
              <a:rPr lang="en-US">
                <a:solidFill>
                  <a:schemeClr val="bg1"/>
                </a:solidFill>
              </a:rPr>
              <a:t>New language</a:t>
            </a:r>
          </a:p>
        </p:txBody>
      </p:sp>
      <p:sp>
        <p:nvSpPr>
          <p:cNvPr id="15" name="Title 7">
            <a:extLst>
              <a:ext uri="{FF2B5EF4-FFF2-40B4-BE49-F238E27FC236}">
                <a16:creationId xmlns:a16="http://schemas.microsoft.com/office/drawing/2014/main" id="{A9E6446D-E203-484D-B2B6-04D4008A0512}"/>
              </a:ext>
            </a:extLst>
          </p:cNvPr>
          <p:cNvSpPr>
            <a:spLocks noGrp="1"/>
          </p:cNvSpPr>
          <p:nvPr>
            <p:ph type="title"/>
          </p:nvPr>
        </p:nvSpPr>
        <p:spPr>
          <a:xfrm>
            <a:off x="1202919" y="284176"/>
            <a:ext cx="10197720" cy="1508760"/>
          </a:xfrm>
        </p:spPr>
        <p:txBody>
          <a:bodyPr>
            <a:normAutofit/>
          </a:bodyPr>
          <a:lstStyle/>
          <a:p>
            <a:pPr>
              <a:lnSpc>
                <a:spcPct val="100000"/>
              </a:lnSpc>
            </a:pPr>
            <a:r>
              <a:rPr lang="en-US" sz="3600" dirty="0"/>
              <a:t>Medication Update: oral glucose</a:t>
            </a:r>
            <a:br>
              <a:rPr lang="en-US" dirty="0"/>
            </a:br>
            <a:r>
              <a:rPr lang="en-US" sz="1800" dirty="0"/>
              <a:t>policy affected: #4105, #4201 &amp; #4801</a:t>
            </a:r>
            <a:br>
              <a:rPr lang="en-US" sz="1800" dirty="0"/>
            </a:br>
            <a:r>
              <a:rPr lang="en-US" sz="1800" dirty="0"/>
              <a:t>change: dosing schedule modification for pediatrics only</a:t>
            </a:r>
          </a:p>
        </p:txBody>
      </p:sp>
      <p:pic>
        <p:nvPicPr>
          <p:cNvPr id="8" name="Picture 7">
            <a:extLst>
              <a:ext uri="{FF2B5EF4-FFF2-40B4-BE49-F238E27FC236}">
                <a16:creationId xmlns:a16="http://schemas.microsoft.com/office/drawing/2014/main" id="{78776521-7508-AFC0-A9B3-4CE06AD829E2}"/>
              </a:ext>
            </a:extLst>
          </p:cNvPr>
          <p:cNvPicPr>
            <a:picLocks noChangeAspect="1"/>
          </p:cNvPicPr>
          <p:nvPr/>
        </p:nvPicPr>
        <p:blipFill>
          <a:blip r:embed="rId2"/>
          <a:stretch>
            <a:fillRect/>
          </a:stretch>
        </p:blipFill>
        <p:spPr>
          <a:xfrm>
            <a:off x="1202919" y="1841313"/>
            <a:ext cx="2281865" cy="4742829"/>
          </a:xfrm>
          <a:prstGeom prst="rect">
            <a:avLst/>
          </a:prstGeom>
        </p:spPr>
      </p:pic>
      <p:pic>
        <p:nvPicPr>
          <p:cNvPr id="10" name="Picture 9">
            <a:extLst>
              <a:ext uri="{FF2B5EF4-FFF2-40B4-BE49-F238E27FC236}">
                <a16:creationId xmlns:a16="http://schemas.microsoft.com/office/drawing/2014/main" id="{B77C520B-DA87-0AF7-21DF-6444865CA292}"/>
              </a:ext>
            </a:extLst>
          </p:cNvPr>
          <p:cNvPicPr>
            <a:picLocks noChangeAspect="1"/>
          </p:cNvPicPr>
          <p:nvPr/>
        </p:nvPicPr>
        <p:blipFill>
          <a:blip r:embed="rId3"/>
          <a:stretch>
            <a:fillRect/>
          </a:stretch>
        </p:blipFill>
        <p:spPr>
          <a:xfrm>
            <a:off x="6335875" y="1841313"/>
            <a:ext cx="2297934" cy="4742829"/>
          </a:xfrm>
          <a:prstGeom prst="rect">
            <a:avLst/>
          </a:prstGeom>
        </p:spPr>
      </p:pic>
      <p:sp>
        <p:nvSpPr>
          <p:cNvPr id="14" name="TextBox 13">
            <a:extLst>
              <a:ext uri="{FF2B5EF4-FFF2-40B4-BE49-F238E27FC236}">
                <a16:creationId xmlns:a16="http://schemas.microsoft.com/office/drawing/2014/main" id="{2BB2292E-78BD-8739-53B7-DE26E2F0AB89}"/>
              </a:ext>
            </a:extLst>
          </p:cNvPr>
          <p:cNvSpPr txBox="1"/>
          <p:nvPr/>
        </p:nvSpPr>
        <p:spPr>
          <a:xfrm>
            <a:off x="8767147" y="4055824"/>
            <a:ext cx="2633492" cy="1077218"/>
          </a:xfrm>
          <a:prstGeom prst="rect">
            <a:avLst/>
          </a:prstGeom>
          <a:noFill/>
        </p:spPr>
        <p:txBody>
          <a:bodyPr wrap="square" rtlCol="0">
            <a:spAutoFit/>
          </a:bodyPr>
          <a:lstStyle/>
          <a:p>
            <a:r>
              <a:rPr lang="en-US" sz="1600" u="sng" dirty="0">
                <a:solidFill>
                  <a:schemeClr val="bg1"/>
                </a:solidFill>
              </a:rPr>
              <a:t>Purpose</a:t>
            </a:r>
            <a:r>
              <a:rPr lang="en-US" sz="1600" dirty="0">
                <a:solidFill>
                  <a:schemeClr val="bg1"/>
                </a:solidFill>
              </a:rPr>
              <a:t>: to align with the removal of oral glucose for all patients weighing less than 10 kg</a:t>
            </a:r>
          </a:p>
        </p:txBody>
      </p:sp>
    </p:spTree>
    <p:extLst>
      <p:ext uri="{BB962C8B-B14F-4D97-AF65-F5344CB8AC3E}">
        <p14:creationId xmlns:p14="http://schemas.microsoft.com/office/powerpoint/2010/main" val="31737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932C00-65F9-421F-9C92-43689EB0FF86}"/>
              </a:ext>
            </a:extLst>
          </p:cNvPr>
          <p:cNvSpPr txBox="1"/>
          <p:nvPr/>
        </p:nvSpPr>
        <p:spPr>
          <a:xfrm>
            <a:off x="1202919" y="1916761"/>
            <a:ext cx="8959985" cy="369332"/>
          </a:xfrm>
          <a:prstGeom prst="rect">
            <a:avLst/>
          </a:prstGeom>
          <a:noFill/>
        </p:spPr>
        <p:txBody>
          <a:bodyPr wrap="square">
            <a:spAutoFit/>
          </a:bodyPr>
          <a:lstStyle/>
          <a:p>
            <a:r>
              <a:rPr lang="en-US" sz="1800" u="sng">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Oral glucose</a:t>
            </a: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change in dosing schedule and formula for pediatrics only</a:t>
            </a:r>
            <a:endParaRPr lang="en-US">
              <a:solidFill>
                <a:schemeClr val="bg1"/>
              </a:solidFill>
            </a:endParaRPr>
          </a:p>
        </p:txBody>
      </p:sp>
      <p:pic>
        <p:nvPicPr>
          <p:cNvPr id="7" name="Picture 6">
            <a:extLst>
              <a:ext uri="{FF2B5EF4-FFF2-40B4-BE49-F238E27FC236}">
                <a16:creationId xmlns:a16="http://schemas.microsoft.com/office/drawing/2014/main" id="{335C8036-DCB6-47A0-BBA4-C8EDB35B82DA}"/>
              </a:ext>
            </a:extLst>
          </p:cNvPr>
          <p:cNvPicPr>
            <a:picLocks noChangeAspect="1"/>
          </p:cNvPicPr>
          <p:nvPr/>
        </p:nvPicPr>
        <p:blipFill>
          <a:blip r:embed="rId2"/>
          <a:stretch>
            <a:fillRect/>
          </a:stretch>
        </p:blipFill>
        <p:spPr>
          <a:xfrm>
            <a:off x="1202919" y="2409918"/>
            <a:ext cx="8772525" cy="790575"/>
          </a:xfrm>
          <a:prstGeom prst="rect">
            <a:avLst/>
          </a:prstGeom>
        </p:spPr>
      </p:pic>
      <p:pic>
        <p:nvPicPr>
          <p:cNvPr id="10" name="Picture 9">
            <a:extLst>
              <a:ext uri="{FF2B5EF4-FFF2-40B4-BE49-F238E27FC236}">
                <a16:creationId xmlns:a16="http://schemas.microsoft.com/office/drawing/2014/main" id="{B509E9D6-C926-42C2-9CC3-A0B4128730AC}"/>
              </a:ext>
            </a:extLst>
          </p:cNvPr>
          <p:cNvPicPr>
            <a:picLocks noChangeAspect="1"/>
          </p:cNvPicPr>
          <p:nvPr/>
        </p:nvPicPr>
        <p:blipFill>
          <a:blip r:embed="rId3"/>
          <a:stretch>
            <a:fillRect/>
          </a:stretch>
        </p:blipFill>
        <p:spPr>
          <a:xfrm>
            <a:off x="1488668" y="4045982"/>
            <a:ext cx="8201025" cy="1457325"/>
          </a:xfrm>
          <a:prstGeom prst="rect">
            <a:avLst/>
          </a:prstGeom>
        </p:spPr>
      </p:pic>
      <p:sp>
        <p:nvSpPr>
          <p:cNvPr id="36" name="Freeform: Shape 35">
            <a:extLst>
              <a:ext uri="{FF2B5EF4-FFF2-40B4-BE49-F238E27FC236}">
                <a16:creationId xmlns:a16="http://schemas.microsoft.com/office/drawing/2014/main" id="{FDE229EE-5003-4515-8CA0-6BDF6151923C}"/>
              </a:ext>
            </a:extLst>
          </p:cNvPr>
          <p:cNvSpPr/>
          <p:nvPr/>
        </p:nvSpPr>
        <p:spPr>
          <a:xfrm>
            <a:off x="3185616" y="3272339"/>
            <a:ext cx="2046515" cy="95940"/>
          </a:xfrm>
          <a:custGeom>
            <a:avLst/>
            <a:gdLst>
              <a:gd name="connsiteX0" fmla="*/ 0 w 2046515"/>
              <a:gd name="connsiteY0" fmla="*/ 17417 h 95940"/>
              <a:gd name="connsiteX1" fmla="*/ 1018903 w 2046515"/>
              <a:gd name="connsiteY1" fmla="*/ 95794 h 95940"/>
              <a:gd name="connsiteX2" fmla="*/ 2046515 w 2046515"/>
              <a:gd name="connsiteY2" fmla="*/ 0 h 95940"/>
            </a:gdLst>
            <a:ahLst/>
            <a:cxnLst>
              <a:cxn ang="0">
                <a:pos x="connsiteX0" y="connsiteY0"/>
              </a:cxn>
              <a:cxn ang="0">
                <a:pos x="connsiteX1" y="connsiteY1"/>
              </a:cxn>
              <a:cxn ang="0">
                <a:pos x="connsiteX2" y="connsiteY2"/>
              </a:cxn>
            </a:cxnLst>
            <a:rect l="l" t="t" r="r" b="b"/>
            <a:pathLst>
              <a:path w="2046515" h="95940">
                <a:moveTo>
                  <a:pt x="0" y="17417"/>
                </a:moveTo>
                <a:cubicBezTo>
                  <a:pt x="338908" y="58057"/>
                  <a:pt x="677817" y="98697"/>
                  <a:pt x="1018903" y="95794"/>
                </a:cubicBezTo>
                <a:cubicBezTo>
                  <a:pt x="1359989" y="92891"/>
                  <a:pt x="1878149" y="18868"/>
                  <a:pt x="2046515"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62EE44F-568B-4073-B434-01CB251C6BBE}"/>
              </a:ext>
            </a:extLst>
          </p:cNvPr>
          <p:cNvSpPr/>
          <p:nvPr/>
        </p:nvSpPr>
        <p:spPr>
          <a:xfrm>
            <a:off x="2863399" y="3881939"/>
            <a:ext cx="1654629" cy="113211"/>
          </a:xfrm>
          <a:custGeom>
            <a:avLst/>
            <a:gdLst>
              <a:gd name="connsiteX0" fmla="*/ 0 w 1654629"/>
              <a:gd name="connsiteY0" fmla="*/ 113211 h 113211"/>
              <a:gd name="connsiteX1" fmla="*/ 844732 w 1654629"/>
              <a:gd name="connsiteY1" fmla="*/ 0 h 113211"/>
              <a:gd name="connsiteX2" fmla="*/ 1654629 w 1654629"/>
              <a:gd name="connsiteY2" fmla="*/ 113211 h 113211"/>
            </a:gdLst>
            <a:ahLst/>
            <a:cxnLst>
              <a:cxn ang="0">
                <a:pos x="connsiteX0" y="connsiteY0"/>
              </a:cxn>
              <a:cxn ang="0">
                <a:pos x="connsiteX1" y="connsiteY1"/>
              </a:cxn>
              <a:cxn ang="0">
                <a:pos x="connsiteX2" y="connsiteY2"/>
              </a:cxn>
            </a:cxnLst>
            <a:rect l="l" t="t" r="r" b="b"/>
            <a:pathLst>
              <a:path w="1654629" h="113211">
                <a:moveTo>
                  <a:pt x="0" y="113211"/>
                </a:moveTo>
                <a:cubicBezTo>
                  <a:pt x="284480" y="56605"/>
                  <a:pt x="568961" y="0"/>
                  <a:pt x="844732" y="0"/>
                </a:cubicBezTo>
                <a:cubicBezTo>
                  <a:pt x="1120503" y="0"/>
                  <a:pt x="1387566" y="56605"/>
                  <a:pt x="1654629" y="113211"/>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5136768-71F8-40E7-A39B-23D336E0A8CE}"/>
              </a:ext>
            </a:extLst>
          </p:cNvPr>
          <p:cNvSpPr/>
          <p:nvPr/>
        </p:nvSpPr>
        <p:spPr>
          <a:xfrm>
            <a:off x="4544153" y="3847023"/>
            <a:ext cx="2821578" cy="165544"/>
          </a:xfrm>
          <a:custGeom>
            <a:avLst/>
            <a:gdLst>
              <a:gd name="connsiteX0" fmla="*/ 0 w 2821578"/>
              <a:gd name="connsiteY0" fmla="*/ 148127 h 165544"/>
              <a:gd name="connsiteX1" fmla="*/ 1402080 w 2821578"/>
              <a:gd name="connsiteY1" fmla="*/ 81 h 165544"/>
              <a:gd name="connsiteX2" fmla="*/ 2821578 w 2821578"/>
              <a:gd name="connsiteY2" fmla="*/ 165544 h 165544"/>
            </a:gdLst>
            <a:ahLst/>
            <a:cxnLst>
              <a:cxn ang="0">
                <a:pos x="connsiteX0" y="connsiteY0"/>
              </a:cxn>
              <a:cxn ang="0">
                <a:pos x="connsiteX1" y="connsiteY1"/>
              </a:cxn>
              <a:cxn ang="0">
                <a:pos x="connsiteX2" y="connsiteY2"/>
              </a:cxn>
            </a:cxnLst>
            <a:rect l="l" t="t" r="r" b="b"/>
            <a:pathLst>
              <a:path w="2821578" h="165544">
                <a:moveTo>
                  <a:pt x="0" y="148127"/>
                </a:moveTo>
                <a:cubicBezTo>
                  <a:pt x="465908" y="72652"/>
                  <a:pt x="931817" y="-2822"/>
                  <a:pt x="1402080" y="81"/>
                </a:cubicBezTo>
                <a:cubicBezTo>
                  <a:pt x="1872343" y="2984"/>
                  <a:pt x="2346960" y="84264"/>
                  <a:pt x="2821578" y="16554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8DAD7D2-78FA-475D-99C0-D6108EDA85B5}"/>
              </a:ext>
            </a:extLst>
          </p:cNvPr>
          <p:cNvSpPr/>
          <p:nvPr/>
        </p:nvSpPr>
        <p:spPr>
          <a:xfrm>
            <a:off x="7365731" y="3864502"/>
            <a:ext cx="2299062" cy="156774"/>
          </a:xfrm>
          <a:custGeom>
            <a:avLst/>
            <a:gdLst>
              <a:gd name="connsiteX0" fmla="*/ 0 w 2299062"/>
              <a:gd name="connsiteY0" fmla="*/ 148065 h 156774"/>
              <a:gd name="connsiteX1" fmla="*/ 1114697 w 2299062"/>
              <a:gd name="connsiteY1" fmla="*/ 20 h 156774"/>
              <a:gd name="connsiteX2" fmla="*/ 2299062 w 2299062"/>
              <a:gd name="connsiteY2" fmla="*/ 156774 h 156774"/>
            </a:gdLst>
            <a:ahLst/>
            <a:cxnLst>
              <a:cxn ang="0">
                <a:pos x="connsiteX0" y="connsiteY0"/>
              </a:cxn>
              <a:cxn ang="0">
                <a:pos x="connsiteX1" y="connsiteY1"/>
              </a:cxn>
              <a:cxn ang="0">
                <a:pos x="connsiteX2" y="connsiteY2"/>
              </a:cxn>
            </a:cxnLst>
            <a:rect l="l" t="t" r="r" b="b"/>
            <a:pathLst>
              <a:path w="2299062" h="156774">
                <a:moveTo>
                  <a:pt x="0" y="148065"/>
                </a:moveTo>
                <a:cubicBezTo>
                  <a:pt x="365760" y="73316"/>
                  <a:pt x="731520" y="-1432"/>
                  <a:pt x="1114697" y="20"/>
                </a:cubicBezTo>
                <a:cubicBezTo>
                  <a:pt x="1497874" y="1471"/>
                  <a:pt x="1898468" y="79122"/>
                  <a:pt x="2299062" y="15677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B4B72A8A-4150-4C0F-8096-90E24DCB243D}"/>
              </a:ext>
            </a:extLst>
          </p:cNvPr>
          <p:cNvCxnSpPr>
            <a:cxnSpLocks/>
            <a:stCxn id="38" idx="1"/>
            <a:endCxn id="36" idx="1"/>
          </p:cNvCxnSpPr>
          <p:nvPr/>
        </p:nvCxnSpPr>
        <p:spPr>
          <a:xfrm flipV="1">
            <a:off x="3708131" y="3368133"/>
            <a:ext cx="496388" cy="513806"/>
          </a:xfrm>
          <a:prstGeom prst="straightConnector1">
            <a:avLst/>
          </a:prstGeom>
          <a:ln w="28575">
            <a:solidFill>
              <a:schemeClr val="bg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29B743F8-F1E8-409B-AE7A-800DCF359DC6}"/>
              </a:ext>
            </a:extLst>
          </p:cNvPr>
          <p:cNvSpPr/>
          <p:nvPr/>
        </p:nvSpPr>
        <p:spPr>
          <a:xfrm>
            <a:off x="5217707" y="3276693"/>
            <a:ext cx="1343025" cy="123856"/>
          </a:xfrm>
          <a:custGeom>
            <a:avLst/>
            <a:gdLst>
              <a:gd name="connsiteX0" fmla="*/ 0 w 1343025"/>
              <a:gd name="connsiteY0" fmla="*/ 0 h 123856"/>
              <a:gd name="connsiteX1" fmla="*/ 676275 w 1343025"/>
              <a:gd name="connsiteY1" fmla="*/ 123825 h 123856"/>
              <a:gd name="connsiteX2" fmla="*/ 1343025 w 1343025"/>
              <a:gd name="connsiteY2" fmla="*/ 9525 h 123856"/>
            </a:gdLst>
            <a:ahLst/>
            <a:cxnLst>
              <a:cxn ang="0">
                <a:pos x="connsiteX0" y="connsiteY0"/>
              </a:cxn>
              <a:cxn ang="0">
                <a:pos x="connsiteX1" y="connsiteY1"/>
              </a:cxn>
              <a:cxn ang="0">
                <a:pos x="connsiteX2" y="connsiteY2"/>
              </a:cxn>
            </a:cxnLst>
            <a:rect l="l" t="t" r="r" b="b"/>
            <a:pathLst>
              <a:path w="1343025" h="123856">
                <a:moveTo>
                  <a:pt x="0" y="0"/>
                </a:moveTo>
                <a:cubicBezTo>
                  <a:pt x="226219" y="61119"/>
                  <a:pt x="452438" y="122238"/>
                  <a:pt x="676275" y="123825"/>
                </a:cubicBezTo>
                <a:cubicBezTo>
                  <a:pt x="900113" y="125413"/>
                  <a:pt x="1121569" y="67469"/>
                  <a:pt x="1343025" y="952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BC123D1-806B-4CC6-98A5-9B68C00135B0}"/>
              </a:ext>
            </a:extLst>
          </p:cNvPr>
          <p:cNvSpPr/>
          <p:nvPr/>
        </p:nvSpPr>
        <p:spPr>
          <a:xfrm>
            <a:off x="6560732" y="3286218"/>
            <a:ext cx="2724150" cy="123825"/>
          </a:xfrm>
          <a:custGeom>
            <a:avLst/>
            <a:gdLst>
              <a:gd name="connsiteX0" fmla="*/ 0 w 2724150"/>
              <a:gd name="connsiteY0" fmla="*/ 0 h 123825"/>
              <a:gd name="connsiteX1" fmla="*/ 1352550 w 2724150"/>
              <a:gd name="connsiteY1" fmla="*/ 123825 h 123825"/>
              <a:gd name="connsiteX2" fmla="*/ 2724150 w 2724150"/>
              <a:gd name="connsiteY2" fmla="*/ 0 h 123825"/>
            </a:gdLst>
            <a:ahLst/>
            <a:cxnLst>
              <a:cxn ang="0">
                <a:pos x="connsiteX0" y="connsiteY0"/>
              </a:cxn>
              <a:cxn ang="0">
                <a:pos x="connsiteX1" y="connsiteY1"/>
              </a:cxn>
              <a:cxn ang="0">
                <a:pos x="connsiteX2" y="connsiteY2"/>
              </a:cxn>
            </a:cxnLst>
            <a:rect l="l" t="t" r="r" b="b"/>
            <a:pathLst>
              <a:path w="2724150" h="123825">
                <a:moveTo>
                  <a:pt x="0" y="0"/>
                </a:moveTo>
                <a:cubicBezTo>
                  <a:pt x="449262" y="61912"/>
                  <a:pt x="898525" y="123825"/>
                  <a:pt x="1352550" y="123825"/>
                </a:cubicBezTo>
                <a:cubicBezTo>
                  <a:pt x="1806575" y="123825"/>
                  <a:pt x="2265362" y="61912"/>
                  <a:pt x="272415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1BA40E8B-534B-4D48-ACDE-441CF95AFD7D}"/>
              </a:ext>
            </a:extLst>
          </p:cNvPr>
          <p:cNvCxnSpPr>
            <a:cxnSpLocks/>
            <a:stCxn id="46" idx="1"/>
            <a:endCxn id="39" idx="1"/>
          </p:cNvCxnSpPr>
          <p:nvPr/>
        </p:nvCxnSpPr>
        <p:spPr>
          <a:xfrm>
            <a:off x="5893982" y="3400518"/>
            <a:ext cx="52251" cy="4465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D044A77-D7BB-411E-B4AB-799BC17C24BD}"/>
              </a:ext>
            </a:extLst>
          </p:cNvPr>
          <p:cNvCxnSpPr>
            <a:cxnSpLocks/>
            <a:stCxn id="47" idx="1"/>
            <a:endCxn id="40" idx="1"/>
          </p:cNvCxnSpPr>
          <p:nvPr/>
        </p:nvCxnSpPr>
        <p:spPr>
          <a:xfrm>
            <a:off x="7913282" y="3410043"/>
            <a:ext cx="567146" cy="45447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itle 7">
            <a:extLst>
              <a:ext uri="{FF2B5EF4-FFF2-40B4-BE49-F238E27FC236}">
                <a16:creationId xmlns:a16="http://schemas.microsoft.com/office/drawing/2014/main" id="{8F991753-58B6-4D23-BFEE-73423A438501}"/>
              </a:ext>
            </a:extLst>
          </p:cNvPr>
          <p:cNvSpPr>
            <a:spLocks noGrp="1"/>
          </p:cNvSpPr>
          <p:nvPr>
            <p:ph type="title"/>
          </p:nvPr>
        </p:nvSpPr>
        <p:spPr>
          <a:xfrm>
            <a:off x="1202919" y="284176"/>
            <a:ext cx="10197720" cy="1508760"/>
          </a:xfrm>
        </p:spPr>
        <p:txBody>
          <a:bodyPr>
            <a:normAutofit/>
          </a:bodyPr>
          <a:lstStyle/>
          <a:p>
            <a:pPr>
              <a:lnSpc>
                <a:spcPct val="100000"/>
              </a:lnSpc>
            </a:pPr>
            <a:r>
              <a:rPr lang="en-US" sz="3600" dirty="0"/>
              <a:t>Medication Update: oral glucose</a:t>
            </a:r>
            <a:br>
              <a:rPr lang="en-US" sz="3600" dirty="0"/>
            </a:br>
            <a:r>
              <a:rPr lang="en-US" sz="1800" dirty="0"/>
              <a:t>policy affected: #4105, #4201 &amp; #4801</a:t>
            </a:r>
            <a:br>
              <a:rPr lang="en-US" sz="1800" dirty="0"/>
            </a:br>
            <a:r>
              <a:rPr lang="en-US" sz="1800" dirty="0"/>
              <a:t>change: dosing schedule modification for pediatrics only </a:t>
            </a:r>
            <a:r>
              <a:rPr lang="en-US" sz="1800" dirty="0">
                <a:ea typeface="+mj-lt"/>
                <a:cs typeface="+mj-lt"/>
              </a:rPr>
              <a:t>(CONT.)</a:t>
            </a:r>
          </a:p>
        </p:txBody>
      </p:sp>
    </p:spTree>
    <p:extLst>
      <p:ext uri="{BB962C8B-B14F-4D97-AF65-F5344CB8AC3E}">
        <p14:creationId xmlns:p14="http://schemas.microsoft.com/office/powerpoint/2010/main" val="29638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115E-60B8-478D-8AB4-0F1C4BB347BB}"/>
              </a:ext>
            </a:extLst>
          </p:cNvPr>
          <p:cNvSpPr>
            <a:spLocks noGrp="1"/>
          </p:cNvSpPr>
          <p:nvPr>
            <p:ph type="title"/>
          </p:nvPr>
        </p:nvSpPr>
        <p:spPr/>
        <p:txBody>
          <a:bodyPr/>
          <a:lstStyle/>
          <a:p>
            <a:pPr>
              <a:lnSpc>
                <a:spcPct val="100000"/>
              </a:lnSpc>
            </a:pPr>
            <a:r>
              <a:rPr lang="en-US" sz="3600"/>
              <a:t>Update to REMSA Policy #3308</a:t>
            </a:r>
            <a:br>
              <a:rPr lang="en-US"/>
            </a:br>
            <a:r>
              <a:rPr lang="en-US" sz="1800"/>
              <a:t>ALS to BLS Downgrade</a:t>
            </a:r>
            <a:br>
              <a:rPr lang="en-US" sz="1800"/>
            </a:br>
            <a:r>
              <a:rPr lang="en-US" sz="1800"/>
              <a:t>Accompanying Education and clarifications</a:t>
            </a:r>
          </a:p>
        </p:txBody>
      </p:sp>
      <p:sp>
        <p:nvSpPr>
          <p:cNvPr id="3" name="TextBox 2">
            <a:extLst>
              <a:ext uri="{FF2B5EF4-FFF2-40B4-BE49-F238E27FC236}">
                <a16:creationId xmlns:a16="http://schemas.microsoft.com/office/drawing/2014/main" id="{EF6AD6AE-44F5-D8F9-70D6-0D76B1BBF563}"/>
              </a:ext>
            </a:extLst>
          </p:cNvPr>
          <p:cNvSpPr txBox="1"/>
          <p:nvPr/>
        </p:nvSpPr>
        <p:spPr>
          <a:xfrm>
            <a:off x="1202919" y="1976846"/>
            <a:ext cx="9784080" cy="3693319"/>
          </a:xfrm>
          <a:prstGeom prst="rect">
            <a:avLst/>
          </a:prstGeom>
          <a:noFill/>
        </p:spPr>
        <p:txBody>
          <a:bodyPr wrap="square" rtlCol="0">
            <a:spAutoFit/>
          </a:bodyPr>
          <a:lstStyle/>
          <a:p>
            <a:r>
              <a:rPr lang="en-US" b="1">
                <a:solidFill>
                  <a:schemeClr val="bg1"/>
                </a:solidFill>
              </a:rPr>
              <a:t>ALS to BLS DOWNGRADE ELIGIBILITY - PRIMARY / SECONDARY IMPRESSION </a:t>
            </a:r>
          </a:p>
          <a:p>
            <a:r>
              <a:rPr lang="en-US" i="1">
                <a:solidFill>
                  <a:schemeClr val="bg1"/>
                </a:solidFill>
              </a:rPr>
              <a:t>“Hypoglycemia that persists after oral glucose administration”</a:t>
            </a:r>
          </a:p>
          <a:p>
            <a:r>
              <a:rPr lang="en-US">
                <a:solidFill>
                  <a:schemeClr val="bg1"/>
                </a:solidFill>
              </a:rPr>
              <a:t>	The onset of action of oral glucose is approximately five (5) minutes. If, within five to ten (5 – 10) minutes </a:t>
            </a:r>
            <a:r>
              <a:rPr lang="en-US" u="sng">
                <a:solidFill>
                  <a:schemeClr val="bg1"/>
                </a:solidFill>
              </a:rPr>
              <a:t>after</a:t>
            </a:r>
            <a:r>
              <a:rPr lang="en-US">
                <a:solidFill>
                  <a:schemeClr val="bg1"/>
                </a:solidFill>
              </a:rPr>
              <a:t> administration, the rechecked blood glucose level is less than or equal to the sample taken that warranted initial oral glucose administration, the hypoglycemia may be considered “persistent.”</a:t>
            </a:r>
          </a:p>
          <a:p>
            <a:endParaRPr lang="en-US">
              <a:solidFill>
                <a:schemeClr val="bg1"/>
              </a:solidFill>
            </a:endParaRPr>
          </a:p>
          <a:p>
            <a:r>
              <a:rPr lang="en-US" b="1">
                <a:solidFill>
                  <a:schemeClr val="bg1"/>
                </a:solidFill>
              </a:rPr>
              <a:t>ALS to BLS DOWNGRADE ELIGIBILITY - VITAL SIGNS</a:t>
            </a:r>
          </a:p>
          <a:p>
            <a:r>
              <a:rPr lang="en-US" i="1">
                <a:solidFill>
                  <a:schemeClr val="bg1"/>
                </a:solidFill>
              </a:rPr>
              <a:t>“Trending vitals signs require A MINIMUM OF TWO SETS during the patient encounter.” </a:t>
            </a:r>
          </a:p>
          <a:p>
            <a:r>
              <a:rPr lang="en-US">
                <a:solidFill>
                  <a:schemeClr val="bg1"/>
                </a:solidFill>
              </a:rPr>
              <a:t>	REMSA’s definition of “trending” aligns with the language included in the US DOT / NHTSA’s National Standard Curriculum for the EMT-Basic, which states that vital signs should be assessed and recorded every 15 minutes, at a minimum, in the stable patient and every 5 minutes in the unstable patient. </a:t>
            </a:r>
          </a:p>
        </p:txBody>
      </p:sp>
    </p:spTree>
    <p:extLst>
      <p:ext uri="{BB962C8B-B14F-4D97-AF65-F5344CB8AC3E}">
        <p14:creationId xmlns:p14="http://schemas.microsoft.com/office/powerpoint/2010/main" val="66787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7957859" cy="1508760"/>
          </a:xfrm>
        </p:spPr>
        <p:txBody>
          <a:bodyPr>
            <a:normAutofit/>
          </a:bodyPr>
          <a:lstStyle/>
          <a:p>
            <a:pPr>
              <a:lnSpc>
                <a:spcPct val="100000"/>
              </a:lnSpc>
            </a:pPr>
            <a:r>
              <a:rPr lang="en-US"/>
              <a:t>Update </a:t>
            </a:r>
            <a:r>
              <a:rPr lang="en-US" sz="3600"/>
              <a:t>to</a:t>
            </a:r>
            <a:r>
              <a:rPr lang="en-US"/>
              <a:t> REMSA Policy #4101 </a:t>
            </a:r>
            <a:r>
              <a:rPr lang="en-US" sz="1800"/>
              <a:t>Introduction to Treatment Protocols</a:t>
            </a:r>
            <a:br>
              <a:rPr lang="en-US" sz="1800"/>
            </a:br>
            <a:r>
              <a:rPr lang="en-US" sz="1800"/>
              <a:t>change: updated language / referral to the </a:t>
            </a:r>
            <a:r>
              <a:rPr lang="en-US" sz="1800" err="1"/>
              <a:t>pmdr</a:t>
            </a:r>
            <a:endParaRPr lang="en-US" sz="2000"/>
          </a:p>
        </p:txBody>
      </p:sp>
      <p:sp>
        <p:nvSpPr>
          <p:cNvPr id="7" name="TextBox 6">
            <a:extLst>
              <a:ext uri="{FF2B5EF4-FFF2-40B4-BE49-F238E27FC236}">
                <a16:creationId xmlns:a16="http://schemas.microsoft.com/office/drawing/2014/main" id="{56E9522D-CFF0-45ED-868A-F241A7A736E4}"/>
              </a:ext>
            </a:extLst>
          </p:cNvPr>
          <p:cNvSpPr txBox="1"/>
          <p:nvPr/>
        </p:nvSpPr>
        <p:spPr>
          <a:xfrm>
            <a:off x="9429323" y="2360174"/>
            <a:ext cx="1901613" cy="369332"/>
          </a:xfrm>
          <a:prstGeom prst="rect">
            <a:avLst/>
          </a:prstGeom>
          <a:noFill/>
        </p:spPr>
        <p:txBody>
          <a:bodyPr wrap="square" rtlCol="0">
            <a:spAutoFit/>
          </a:bodyPr>
          <a:lstStyle/>
          <a:p>
            <a:r>
              <a:rPr lang="en-US">
                <a:solidFill>
                  <a:schemeClr val="bg1"/>
                </a:solidFill>
              </a:rPr>
              <a:t>Current language</a:t>
            </a:r>
          </a:p>
        </p:txBody>
      </p:sp>
      <p:sp>
        <p:nvSpPr>
          <p:cNvPr id="9" name="Arrow: Right 8">
            <a:extLst>
              <a:ext uri="{FF2B5EF4-FFF2-40B4-BE49-F238E27FC236}">
                <a16:creationId xmlns:a16="http://schemas.microsoft.com/office/drawing/2014/main" id="{D5E78C47-31C3-43B5-ACD9-91D4056515FB}"/>
              </a:ext>
            </a:extLst>
          </p:cNvPr>
          <p:cNvSpPr/>
          <p:nvPr/>
        </p:nvSpPr>
        <p:spPr>
          <a:xfrm rot="10800000">
            <a:off x="8346261" y="3545520"/>
            <a:ext cx="978408" cy="484632"/>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31A54F-0396-417D-9FE2-97D8B91AD36C}"/>
              </a:ext>
            </a:extLst>
          </p:cNvPr>
          <p:cNvSpPr txBox="1"/>
          <p:nvPr/>
        </p:nvSpPr>
        <p:spPr>
          <a:xfrm>
            <a:off x="9486186" y="3603170"/>
            <a:ext cx="1976286" cy="369332"/>
          </a:xfrm>
          <a:prstGeom prst="rect">
            <a:avLst/>
          </a:prstGeom>
          <a:noFill/>
        </p:spPr>
        <p:txBody>
          <a:bodyPr wrap="square" rtlCol="0">
            <a:spAutoFit/>
          </a:bodyPr>
          <a:lstStyle/>
          <a:p>
            <a:r>
              <a:rPr lang="en-US">
                <a:solidFill>
                  <a:schemeClr val="bg1"/>
                </a:solidFill>
              </a:rPr>
              <a:t>Updated language</a:t>
            </a:r>
          </a:p>
        </p:txBody>
      </p:sp>
      <p:sp>
        <p:nvSpPr>
          <p:cNvPr id="12" name="Arrow: Left 11">
            <a:extLst>
              <a:ext uri="{FF2B5EF4-FFF2-40B4-BE49-F238E27FC236}">
                <a16:creationId xmlns:a16="http://schemas.microsoft.com/office/drawing/2014/main" id="{75E2E112-3BE9-456B-96AF-9059B3371508}"/>
              </a:ext>
            </a:extLst>
          </p:cNvPr>
          <p:cNvSpPr/>
          <p:nvPr/>
        </p:nvSpPr>
        <p:spPr>
          <a:xfrm>
            <a:off x="8355121" y="2302524"/>
            <a:ext cx="978408" cy="484632"/>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C91C1812-82AC-CBDA-F78B-C1CA5D49B2EA}"/>
              </a:ext>
            </a:extLst>
          </p:cNvPr>
          <p:cNvPicPr>
            <a:picLocks noChangeAspect="1"/>
          </p:cNvPicPr>
          <p:nvPr/>
        </p:nvPicPr>
        <p:blipFill>
          <a:blip r:embed="rId2"/>
          <a:stretch>
            <a:fillRect/>
          </a:stretch>
        </p:blipFill>
        <p:spPr>
          <a:xfrm>
            <a:off x="1268818" y="2036099"/>
            <a:ext cx="6978502" cy="995988"/>
          </a:xfrm>
          <a:prstGeom prst="rect">
            <a:avLst/>
          </a:prstGeom>
        </p:spPr>
      </p:pic>
      <p:pic>
        <p:nvPicPr>
          <p:cNvPr id="4" name="Picture 5">
            <a:extLst>
              <a:ext uri="{FF2B5EF4-FFF2-40B4-BE49-F238E27FC236}">
                <a16:creationId xmlns:a16="http://schemas.microsoft.com/office/drawing/2014/main" id="{19EE922C-ACDD-3A9F-77C6-7D2B1842EBFE}"/>
              </a:ext>
            </a:extLst>
          </p:cNvPr>
          <p:cNvPicPr>
            <a:picLocks noChangeAspect="1"/>
          </p:cNvPicPr>
          <p:nvPr/>
        </p:nvPicPr>
        <p:blipFill>
          <a:blip r:embed="rId3"/>
          <a:stretch>
            <a:fillRect/>
          </a:stretch>
        </p:blipFill>
        <p:spPr>
          <a:xfrm>
            <a:off x="1268819" y="3266905"/>
            <a:ext cx="6978502" cy="1041886"/>
          </a:xfrm>
          <a:prstGeom prst="rect">
            <a:avLst/>
          </a:prstGeom>
        </p:spPr>
      </p:pic>
    </p:spTree>
    <p:extLst>
      <p:ext uri="{BB962C8B-B14F-4D97-AF65-F5344CB8AC3E}">
        <p14:creationId xmlns:p14="http://schemas.microsoft.com/office/powerpoint/2010/main" val="3974591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D2A900-BA60-41FE-A220-A59967E0990C}"/>
              </a:ext>
            </a:extLst>
          </p:cNvPr>
          <p:cNvPicPr>
            <a:picLocks noChangeAspect="1"/>
          </p:cNvPicPr>
          <p:nvPr/>
        </p:nvPicPr>
        <p:blipFill>
          <a:blip r:embed="rId2"/>
          <a:stretch>
            <a:fillRect/>
          </a:stretch>
        </p:blipFill>
        <p:spPr>
          <a:xfrm>
            <a:off x="139202" y="1921736"/>
            <a:ext cx="6238875" cy="4791075"/>
          </a:xfrm>
          <a:prstGeom prst="rect">
            <a:avLst/>
          </a:prstGeom>
        </p:spPr>
      </p:pic>
      <p:pic>
        <p:nvPicPr>
          <p:cNvPr id="20" name="Picture 19">
            <a:extLst>
              <a:ext uri="{FF2B5EF4-FFF2-40B4-BE49-F238E27FC236}">
                <a16:creationId xmlns:a16="http://schemas.microsoft.com/office/drawing/2014/main" id="{F73E1BC6-05C9-47C5-BD0C-FF79D77716B2}"/>
              </a:ext>
            </a:extLst>
          </p:cNvPr>
          <p:cNvPicPr>
            <a:picLocks noChangeAspect="1"/>
          </p:cNvPicPr>
          <p:nvPr/>
        </p:nvPicPr>
        <p:blipFill>
          <a:blip r:embed="rId3"/>
          <a:stretch>
            <a:fillRect/>
          </a:stretch>
        </p:blipFill>
        <p:spPr>
          <a:xfrm>
            <a:off x="5991497" y="4599270"/>
            <a:ext cx="6061301" cy="2113541"/>
          </a:xfrm>
          <a:prstGeom prst="rect">
            <a:avLst/>
          </a:prstGeo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10197720" cy="1508760"/>
          </a:xfrm>
        </p:spPr>
        <p:txBody>
          <a:bodyPr>
            <a:normAutofit/>
          </a:bodyPr>
          <a:lstStyle/>
          <a:p>
            <a:pPr>
              <a:lnSpc>
                <a:spcPct val="100000"/>
              </a:lnSpc>
            </a:pPr>
            <a:r>
              <a:rPr lang="en-US" sz="3600"/>
              <a:t>Update to REMSA Policy #5301</a:t>
            </a:r>
            <a:br>
              <a:rPr lang="en-US"/>
            </a:br>
            <a:r>
              <a:rPr lang="en-US" sz="1800"/>
              <a:t>Trauma triage indicators and destination</a:t>
            </a:r>
            <a:endParaRPr lang="en-US" sz="2000"/>
          </a:p>
        </p:txBody>
      </p:sp>
      <p:sp>
        <p:nvSpPr>
          <p:cNvPr id="18" name="TextBox 17">
            <a:extLst>
              <a:ext uri="{FF2B5EF4-FFF2-40B4-BE49-F238E27FC236}">
                <a16:creationId xmlns:a16="http://schemas.microsoft.com/office/drawing/2014/main" id="{5F4500EF-2BCA-4AEB-A2AD-20B6A57F4235}"/>
              </a:ext>
            </a:extLst>
          </p:cNvPr>
          <p:cNvSpPr txBox="1"/>
          <p:nvPr/>
        </p:nvSpPr>
        <p:spPr>
          <a:xfrm>
            <a:off x="6378077" y="1921736"/>
            <a:ext cx="5674721" cy="2677656"/>
          </a:xfrm>
          <a:prstGeom prst="rect">
            <a:avLst/>
          </a:prstGeom>
          <a:noFill/>
        </p:spPr>
        <p:txBody>
          <a:bodyPr wrap="square" rtlCol="0">
            <a:spAutoFit/>
          </a:bodyPr>
          <a:lstStyle/>
          <a:p>
            <a:r>
              <a:rPr lang="en-US" sz="1600" u="sng">
                <a:solidFill>
                  <a:schemeClr val="bg1"/>
                </a:solidFill>
              </a:rPr>
              <a:t>New Mechanism of Injury Criteria</a:t>
            </a:r>
          </a:p>
          <a:p>
            <a:pPr marL="285750" indent="-285750">
              <a:buFont typeface="Arial" panose="020B0604020202020204" pitchFamily="34" charset="0"/>
              <a:buChar char="•"/>
            </a:pPr>
            <a:r>
              <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Child (Ages 0-9) unrestrained or in unsecured child safety seat</a:t>
            </a:r>
            <a:endParaRPr lang="en-US" sz="1600">
              <a:solidFill>
                <a:schemeClr val="bg1"/>
              </a:solidFill>
            </a:endParaRPr>
          </a:p>
          <a:p>
            <a:endParaRPr lang="en-US" sz="1600" u="sng">
              <a:solidFill>
                <a:schemeClr val="bg1"/>
              </a:solidFill>
            </a:endParaRPr>
          </a:p>
          <a:p>
            <a:r>
              <a:rPr lang="en-US" sz="1600" u="sng">
                <a:solidFill>
                  <a:schemeClr val="bg1"/>
                </a:solidFill>
              </a:rPr>
              <a:t>New Physiologic Criteria</a:t>
            </a:r>
          </a:p>
          <a:p>
            <a:pPr marL="285750" indent="-285750">
              <a:buFont typeface="Arial" panose="020B0604020202020204" pitchFamily="34" charset="0"/>
              <a:buChar char="•"/>
            </a:pPr>
            <a:r>
              <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Active bleeding requiring a tourniquet or wound packing with continuous pressure</a:t>
            </a:r>
          </a:p>
          <a:p>
            <a:endParaRPr lang="en-US" sz="1600">
              <a:solidFill>
                <a:schemeClr val="bg1"/>
              </a:solidFill>
            </a:endParaRPr>
          </a:p>
          <a:p>
            <a:r>
              <a:rPr lang="en-US" sz="1600" u="sng">
                <a:solidFill>
                  <a:schemeClr val="bg1"/>
                </a:solidFill>
              </a:rPr>
              <a:t>New Co-morbid Factors and Other Mechanisms Criteria</a:t>
            </a:r>
          </a:p>
          <a:p>
            <a:pPr marL="285750" indent="-285750">
              <a:buFont typeface="Arial" panose="020B0604020202020204" pitchFamily="34" charset="0"/>
              <a:buChar char="•"/>
            </a:pPr>
            <a:r>
              <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Suspicion of child abuse</a:t>
            </a:r>
          </a:p>
          <a:p>
            <a:endParaRPr lang="en-US">
              <a:solidFill>
                <a:schemeClr val="bg1"/>
              </a:solidFill>
            </a:endParaRPr>
          </a:p>
        </p:txBody>
      </p:sp>
      <p:sp>
        <p:nvSpPr>
          <p:cNvPr id="21" name="Rectangle 20">
            <a:extLst>
              <a:ext uri="{FF2B5EF4-FFF2-40B4-BE49-F238E27FC236}">
                <a16:creationId xmlns:a16="http://schemas.microsoft.com/office/drawing/2014/main" id="{5A0F529F-017E-4C4C-837A-A467D7EC84E1}"/>
              </a:ext>
            </a:extLst>
          </p:cNvPr>
          <p:cNvSpPr/>
          <p:nvPr/>
        </p:nvSpPr>
        <p:spPr>
          <a:xfrm>
            <a:off x="200230" y="4955176"/>
            <a:ext cx="2865120" cy="34834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830483A-C1C4-4DF4-947C-F25202680FB9}"/>
              </a:ext>
            </a:extLst>
          </p:cNvPr>
          <p:cNvSpPr/>
          <p:nvPr/>
        </p:nvSpPr>
        <p:spPr>
          <a:xfrm>
            <a:off x="1390474" y="3976768"/>
            <a:ext cx="484632" cy="978408"/>
          </a:xfrm>
          <a:prstGeom prst="down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582C59-C474-4C7E-9648-306CED82B41A}"/>
              </a:ext>
            </a:extLst>
          </p:cNvPr>
          <p:cNvSpPr/>
          <p:nvPr/>
        </p:nvSpPr>
        <p:spPr>
          <a:xfrm>
            <a:off x="200230" y="5991225"/>
            <a:ext cx="3038270" cy="34834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E0032FB1-3D47-4CD5-BFF3-202E46CF5603}"/>
              </a:ext>
            </a:extLst>
          </p:cNvPr>
          <p:cNvSpPr/>
          <p:nvPr/>
        </p:nvSpPr>
        <p:spPr>
          <a:xfrm>
            <a:off x="3299528" y="5923080"/>
            <a:ext cx="978408" cy="484632"/>
          </a:xfrm>
          <a:prstGeom prst="lef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DAFBB2C-6D9B-418C-A72C-492490EC5B36}"/>
              </a:ext>
            </a:extLst>
          </p:cNvPr>
          <p:cNvSpPr/>
          <p:nvPr/>
        </p:nvSpPr>
        <p:spPr>
          <a:xfrm>
            <a:off x="9022147" y="5991225"/>
            <a:ext cx="1769678" cy="24765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71AE11F8-689F-4C18-9032-26DA6F0196BD}"/>
              </a:ext>
            </a:extLst>
          </p:cNvPr>
          <p:cNvSpPr/>
          <p:nvPr/>
        </p:nvSpPr>
        <p:spPr>
          <a:xfrm>
            <a:off x="9664670" y="4944672"/>
            <a:ext cx="484632" cy="978408"/>
          </a:xfrm>
          <a:prstGeom prst="down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69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p:txBody>
          <a:bodyPr/>
          <a:lstStyle/>
          <a:p>
            <a:r>
              <a:rPr lang="en-US" sz="3600"/>
              <a:t>Presentation overview </a:t>
            </a:r>
            <a:r>
              <a:rPr lang="en-US" sz="2000"/>
              <a:t>(Cont.)</a:t>
            </a:r>
            <a:endParaRPr lang="en-US"/>
          </a:p>
        </p:txBody>
      </p:sp>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sz="1600" u="sng"/>
              <a:t>Policy Manual Updates, cont.</a:t>
            </a:r>
          </a:p>
          <a:p>
            <a:pPr>
              <a:buFont typeface="Arial" panose="020B0604020202020204" pitchFamily="34" charset="0"/>
              <a:buChar char="•"/>
            </a:pPr>
            <a:r>
              <a:rPr lang="en-US" sz="1600"/>
              <a:t>Update to REMSA Policy #3308 </a:t>
            </a:r>
            <a:r>
              <a:rPr lang="en-US" sz="1600" i="1"/>
              <a:t>(ALS to BLS Downgrade)</a:t>
            </a:r>
          </a:p>
          <a:p>
            <a:pPr lvl="1">
              <a:buFont typeface="Arial" panose="020B0604020202020204" pitchFamily="34" charset="0"/>
              <a:buChar char="•"/>
            </a:pPr>
            <a:r>
              <a:rPr lang="en-US" sz="1600"/>
              <a:t>Accompanying Education</a:t>
            </a:r>
          </a:p>
          <a:p>
            <a:pPr>
              <a:buFont typeface="Arial" panose="020B0604020202020204" pitchFamily="34" charset="0"/>
              <a:buChar char="•"/>
            </a:pPr>
            <a:r>
              <a:rPr lang="en-US" sz="1600"/>
              <a:t>Update to REMSA Policy #4101 </a:t>
            </a:r>
            <a:r>
              <a:rPr lang="en-US" sz="1600" i="1"/>
              <a:t>(Introduction to Treatment Protocols)</a:t>
            </a:r>
          </a:p>
          <a:p>
            <a:pPr lvl="1">
              <a:buFont typeface="Arial" panose="020B0604020202020204" pitchFamily="34" charset="0"/>
              <a:buChar char="•"/>
            </a:pPr>
            <a:r>
              <a:rPr lang="en-US" sz="1600"/>
              <a:t>Language referring to the Calculation Chart / Pediatric Medication Dosing Resource</a:t>
            </a:r>
          </a:p>
          <a:p>
            <a:pPr>
              <a:buFont typeface="Arial" panose="020B0604020202020204" pitchFamily="34" charset="0"/>
              <a:buChar char="•"/>
            </a:pPr>
            <a:r>
              <a:rPr lang="en-US" sz="1600"/>
              <a:t>Update to REMSA Policy #5301 </a:t>
            </a:r>
            <a:r>
              <a:rPr lang="en-US" sz="1600" i="1"/>
              <a:t>(Trauma Triage Indicators and Destination)</a:t>
            </a:r>
          </a:p>
          <a:p>
            <a:pPr lvl="1">
              <a:buFont typeface="Arial" panose="020B0604020202020204" pitchFamily="34" charset="0"/>
              <a:buChar char="•"/>
            </a:pPr>
            <a:r>
              <a:rPr lang="en-US" sz="1600"/>
              <a:t>Addition of new MOI, physiologic, and Co-morbid factor criteria</a:t>
            </a:r>
          </a:p>
          <a:p>
            <a:pPr>
              <a:buFont typeface="Arial,Sans-Serif" panose="020B0604020202020204" pitchFamily="34" charset="0"/>
              <a:buChar char="•"/>
            </a:pPr>
            <a:r>
              <a:rPr lang="en-US" sz="1600">
                <a:ea typeface="+mn-lt"/>
                <a:cs typeface="+mn-lt"/>
              </a:rPr>
              <a:t>Update to REMSA Policy #7701 </a:t>
            </a:r>
            <a:r>
              <a:rPr lang="en-US" sz="1600" i="1">
                <a:ea typeface="+mn-lt"/>
                <a:cs typeface="+mn-lt"/>
              </a:rPr>
              <a:t>(Patient Care Records)</a:t>
            </a:r>
            <a:endParaRPr lang="en-US" sz="1600">
              <a:ea typeface="+mn-lt"/>
              <a:cs typeface="+mn-lt"/>
            </a:endParaRPr>
          </a:p>
          <a:p>
            <a:pPr lvl="1">
              <a:buFont typeface="Arial,Sans-Serif" panose="020B0604020202020204" pitchFamily="34" charset="0"/>
              <a:buChar char="•"/>
            </a:pPr>
            <a:r>
              <a:rPr lang="en-US" sz="1600" u="sng"/>
              <a:t>COMING SOON</a:t>
            </a:r>
            <a:r>
              <a:rPr lang="en-US" sz="1600"/>
              <a:t>: Secondary informed consent signature panel related to patient enrollment in referral intervention programs</a:t>
            </a:r>
          </a:p>
          <a:p>
            <a:pPr>
              <a:buFont typeface="Arial" panose="020B0604020202020204" pitchFamily="34" charset="0"/>
              <a:buChar char="•"/>
            </a:pPr>
            <a:r>
              <a:rPr lang="en-US" sz="1600" u="sng"/>
              <a:t>Pediatric Medication Dosing Resource Review</a:t>
            </a:r>
          </a:p>
          <a:p>
            <a:pPr lvl="1">
              <a:buFont typeface="Arial" panose="020B0604020202020204" pitchFamily="34" charset="0"/>
              <a:buChar char="•"/>
            </a:pPr>
            <a:r>
              <a:rPr lang="en-US" sz="1600"/>
              <a:t>Name Change</a:t>
            </a:r>
          </a:p>
          <a:p>
            <a:pPr lvl="1">
              <a:buFont typeface="Arial" panose="020B0604020202020204" pitchFamily="34" charset="0"/>
              <a:buChar char="•"/>
            </a:pPr>
            <a:r>
              <a:rPr lang="en-US" sz="1600"/>
              <a:t>Introduction Page Review</a:t>
            </a:r>
          </a:p>
          <a:p>
            <a:pPr lvl="1">
              <a:buFont typeface="Arial" panose="020B0604020202020204" pitchFamily="34" charset="0"/>
              <a:buChar char="•"/>
            </a:pPr>
            <a:r>
              <a:rPr lang="en-US" sz="1600"/>
              <a:t>New layout examples</a:t>
            </a:r>
          </a:p>
          <a:p>
            <a:pPr lvl="1">
              <a:buFont typeface="Arial" panose="020B0604020202020204" pitchFamily="34" charset="0"/>
              <a:buChar char="•"/>
            </a:pPr>
            <a:endParaRPr lang="en-US"/>
          </a:p>
        </p:txBody>
      </p:sp>
    </p:spTree>
    <p:extLst>
      <p:ext uri="{BB962C8B-B14F-4D97-AF65-F5344CB8AC3E}">
        <p14:creationId xmlns:p14="http://schemas.microsoft.com/office/powerpoint/2010/main" val="16863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10197720" cy="1508760"/>
          </a:xfrm>
        </p:spPr>
        <p:txBody>
          <a:bodyPr>
            <a:normAutofit/>
          </a:bodyPr>
          <a:lstStyle/>
          <a:p>
            <a:pPr>
              <a:lnSpc>
                <a:spcPct val="100000"/>
              </a:lnSpc>
            </a:pPr>
            <a:r>
              <a:rPr lang="en-US" sz="3600"/>
              <a:t>Update to REMSA Policy #7701</a:t>
            </a:r>
            <a:br>
              <a:rPr lang="en-US"/>
            </a:br>
            <a:r>
              <a:rPr lang="en-US" sz="1800"/>
              <a:t>Patient Care Records</a:t>
            </a:r>
            <a:endParaRPr lang="en-US" sz="2000"/>
          </a:p>
        </p:txBody>
      </p:sp>
      <p:pic>
        <p:nvPicPr>
          <p:cNvPr id="2" name="Picture 2">
            <a:extLst>
              <a:ext uri="{FF2B5EF4-FFF2-40B4-BE49-F238E27FC236}">
                <a16:creationId xmlns:a16="http://schemas.microsoft.com/office/drawing/2014/main" id="{100D398A-3465-6C74-F9BB-335BD7AF9731}"/>
              </a:ext>
            </a:extLst>
          </p:cNvPr>
          <p:cNvPicPr>
            <a:picLocks noChangeAspect="1"/>
          </p:cNvPicPr>
          <p:nvPr/>
        </p:nvPicPr>
        <p:blipFill>
          <a:blip r:embed="rId2"/>
          <a:stretch>
            <a:fillRect/>
          </a:stretch>
        </p:blipFill>
        <p:spPr>
          <a:xfrm>
            <a:off x="1268818" y="1930686"/>
            <a:ext cx="6367130" cy="1853627"/>
          </a:xfrm>
          <a:prstGeom prst="rect">
            <a:avLst/>
          </a:prstGeom>
        </p:spPr>
      </p:pic>
      <p:sp>
        <p:nvSpPr>
          <p:cNvPr id="3" name="TextBox 2">
            <a:extLst>
              <a:ext uri="{FF2B5EF4-FFF2-40B4-BE49-F238E27FC236}">
                <a16:creationId xmlns:a16="http://schemas.microsoft.com/office/drawing/2014/main" id="{9A01D21B-0477-3688-2BDE-207255E9EED6}"/>
              </a:ext>
            </a:extLst>
          </p:cNvPr>
          <p:cNvSpPr txBox="1"/>
          <p:nvPr/>
        </p:nvSpPr>
        <p:spPr>
          <a:xfrm>
            <a:off x="1202365" y="5260057"/>
            <a:ext cx="979612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a:solidFill>
                  <a:schemeClr val="bg1"/>
                </a:solidFill>
              </a:rPr>
              <a:t>COMING SOON</a:t>
            </a:r>
            <a:r>
              <a:rPr lang="en-US" sz="1600">
                <a:solidFill>
                  <a:schemeClr val="bg1"/>
                </a:solidFill>
              </a:rPr>
              <a:t>:</a:t>
            </a:r>
          </a:p>
          <a:p>
            <a:r>
              <a:rPr lang="en-US" sz="1600">
                <a:solidFill>
                  <a:schemeClr val="bg1"/>
                </a:solidFill>
              </a:rPr>
              <a:t>An additional signature panel will be available in the </a:t>
            </a:r>
            <a:r>
              <a:rPr lang="en-US" sz="1600" err="1">
                <a:solidFill>
                  <a:schemeClr val="bg1"/>
                </a:solidFill>
              </a:rPr>
              <a:t>ePCR</a:t>
            </a:r>
            <a:r>
              <a:rPr lang="en-US" sz="1600">
                <a:solidFill>
                  <a:schemeClr val="bg1"/>
                </a:solidFill>
              </a:rPr>
              <a:t> in order to provide patients with the opportunity to "opt in" (i.e., provide explicit consent) to referral services outside of the 9-1-1 system. Services will include but not be limited to interventional programs involving </a:t>
            </a:r>
            <a:r>
              <a:rPr lang="en-US" sz="1600">
                <a:solidFill>
                  <a:schemeClr val="bg1"/>
                </a:solidFill>
                <a:ea typeface="+mn-lt"/>
                <a:cs typeface="+mn-lt"/>
              </a:rPr>
              <a:t>substance use navigators, mental health &amp; crisis services, homeless outreach, community based programs, etc.</a:t>
            </a:r>
            <a:endParaRPr lang="en-US" sz="1600">
              <a:solidFill>
                <a:schemeClr val="bg1"/>
              </a:solidFill>
            </a:endParaRPr>
          </a:p>
        </p:txBody>
      </p:sp>
      <p:sp>
        <p:nvSpPr>
          <p:cNvPr id="4" name="TextBox 3">
            <a:extLst>
              <a:ext uri="{FF2B5EF4-FFF2-40B4-BE49-F238E27FC236}">
                <a16:creationId xmlns:a16="http://schemas.microsoft.com/office/drawing/2014/main" id="{A689506D-7F66-AA83-9180-0CDFCE20E281}"/>
              </a:ext>
            </a:extLst>
          </p:cNvPr>
          <p:cNvSpPr txBox="1"/>
          <p:nvPr/>
        </p:nvSpPr>
        <p:spPr>
          <a:xfrm>
            <a:off x="1203049" y="3928408"/>
            <a:ext cx="9782275" cy="132343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rPr>
              <a:t>Changes to the language above will include references to the "</a:t>
            </a:r>
            <a:r>
              <a:rPr lang="en-US" sz="1600" i="1">
                <a:solidFill>
                  <a:schemeClr val="bg1"/>
                </a:solidFill>
              </a:rPr>
              <a:t>collection</a:t>
            </a:r>
            <a:r>
              <a:rPr lang="en-US" sz="1600" i="1">
                <a:solidFill>
                  <a:schemeClr val="bg1"/>
                </a:solidFill>
                <a:ea typeface="+mn-lt"/>
                <a:cs typeface="+mn-lt"/>
              </a:rPr>
              <a:t> of data for the improvement of local Public Health and Department of Social Services programs, to assist with County Coroner investigations, or to secure needed EMS resources or grant funding. When used for EMS resources and grant funding, all information collected is de-identified and reported in aggregate to prevent unintentional releases of PHI</a:t>
            </a:r>
            <a:r>
              <a:rPr lang="en-US" sz="1600">
                <a:solidFill>
                  <a:schemeClr val="bg1"/>
                </a:solidFill>
                <a:ea typeface="+mn-lt"/>
                <a:cs typeface="+mn-lt"/>
              </a:rPr>
              <a:t>." </a:t>
            </a:r>
          </a:p>
          <a:p>
            <a:r>
              <a:rPr lang="en-US" sz="1600" b="1">
                <a:solidFill>
                  <a:schemeClr val="bg1"/>
                </a:solidFill>
              </a:rPr>
              <a:t>The verbiage changes are still in draft form and are subject to change prior to adoption and publishing.</a:t>
            </a:r>
          </a:p>
        </p:txBody>
      </p:sp>
    </p:spTree>
    <p:extLst>
      <p:ext uri="{BB962C8B-B14F-4D97-AF65-F5344CB8AC3E}">
        <p14:creationId xmlns:p14="http://schemas.microsoft.com/office/powerpoint/2010/main" val="380707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marL="0" indent="0">
              <a:buNone/>
            </a:pPr>
            <a:r>
              <a:rPr lang="en-US" u="sng"/>
              <a:t>What:</a:t>
            </a:r>
          </a:p>
          <a:p>
            <a:r>
              <a:rPr lang="en-US" sz="2000"/>
              <a:t>REMSA Treatment Protocol #4102 (Calculation Chart) is being renamed, de-numbered, and will no longer be identified as a treatment protocol; rather, it will be treated as an Educational Addendum (i.e., a reference tool that may be used at the paramedic’s discretion)</a:t>
            </a:r>
          </a:p>
          <a:p>
            <a:r>
              <a:rPr lang="en-US" sz="2000"/>
              <a:t>It will be called the Pediatric Medication Dosing Reference (PMDR) and will no longer be deferred to in any treatment protocol as needing to be seen “</a:t>
            </a:r>
            <a:r>
              <a:rPr lang="en-US" sz="2000" i="1"/>
              <a:t>for patient specific dosage and volume</a:t>
            </a:r>
            <a:r>
              <a:rPr lang="en-US" sz="2000"/>
              <a:t>.”</a:t>
            </a:r>
          </a:p>
        </p:txBody>
      </p:sp>
      <p:sp>
        <p:nvSpPr>
          <p:cNvPr id="6" name="Title 7">
            <a:extLst>
              <a:ext uri="{FF2B5EF4-FFF2-40B4-BE49-F238E27FC236}">
                <a16:creationId xmlns:a16="http://schemas.microsoft.com/office/drawing/2014/main" id="{D7BA48D2-C5E2-4222-B9AA-BA64F96E2C08}"/>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a:t>
            </a:r>
          </a:p>
        </p:txBody>
      </p:sp>
      <p:pic>
        <p:nvPicPr>
          <p:cNvPr id="7" name="Picture 6">
            <a:extLst>
              <a:ext uri="{FF2B5EF4-FFF2-40B4-BE49-F238E27FC236}">
                <a16:creationId xmlns:a16="http://schemas.microsoft.com/office/drawing/2014/main" id="{BACC5FEB-A77D-409D-B52D-35BBF72E8E3F}"/>
              </a:ext>
            </a:extLst>
          </p:cNvPr>
          <p:cNvPicPr>
            <a:picLocks noChangeAspect="1"/>
          </p:cNvPicPr>
          <p:nvPr/>
        </p:nvPicPr>
        <p:blipFill>
          <a:blip r:embed="rId2"/>
          <a:stretch>
            <a:fillRect/>
          </a:stretch>
        </p:blipFill>
        <p:spPr>
          <a:xfrm>
            <a:off x="1202919" y="1105231"/>
            <a:ext cx="328613" cy="374381"/>
          </a:xfrm>
          <a:prstGeom prst="rect">
            <a:avLst/>
          </a:prstGeom>
        </p:spPr>
      </p:pic>
    </p:spTree>
    <p:extLst>
      <p:ext uri="{BB962C8B-B14F-4D97-AF65-F5344CB8AC3E}">
        <p14:creationId xmlns:p14="http://schemas.microsoft.com/office/powerpoint/2010/main" val="264474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(CONT.)</a:t>
            </a:r>
            <a:endParaRPr lang="en-US" sz="1800">
              <a:ea typeface="+mj-lt"/>
              <a:cs typeface="+mj-lt"/>
            </a:endParaRPr>
          </a:p>
        </p:txBody>
      </p:sp>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vert="horz" lIns="91440" tIns="45720" rIns="91440" bIns="45720" rtlCol="0" anchor="t">
            <a:noAutofit/>
          </a:bodyPr>
          <a:lstStyle/>
          <a:p>
            <a:pPr marL="0" indent="0">
              <a:buNone/>
            </a:pPr>
            <a:r>
              <a:rPr lang="en-US" u="sng"/>
              <a:t>Why?</a:t>
            </a:r>
            <a:r>
              <a:rPr lang="en-US"/>
              <a:t>: </a:t>
            </a:r>
          </a:p>
          <a:p>
            <a:r>
              <a:rPr lang="en-US" sz="2000"/>
              <a:t>Providers in the field have grown accustomed to utilizing the Calculation Chart for dosing pediatric patients. Unfortunately, after review, the Chart has been found to contain many inaccuracies and inconsistencies in both dosing and volumes listed, as well as in the formulas used to calculate those doses and volumes. </a:t>
            </a:r>
          </a:p>
          <a:p>
            <a:r>
              <a:rPr lang="en-US" sz="2000"/>
              <a:t>REMSA cannot knowingly publish a treatment protocol that directs providers to incorrectly dose patients when untoward patient outcomes could occur as a result. </a:t>
            </a:r>
          </a:p>
        </p:txBody>
      </p:sp>
      <p:pic>
        <p:nvPicPr>
          <p:cNvPr id="3" name="Picture 2">
            <a:extLst>
              <a:ext uri="{FF2B5EF4-FFF2-40B4-BE49-F238E27FC236}">
                <a16:creationId xmlns:a16="http://schemas.microsoft.com/office/drawing/2014/main" id="{FF857601-F654-49E4-8A9A-5B875A0CFC6C}"/>
              </a:ext>
            </a:extLst>
          </p:cNvPr>
          <p:cNvPicPr>
            <a:picLocks noChangeAspect="1"/>
          </p:cNvPicPr>
          <p:nvPr/>
        </p:nvPicPr>
        <p:blipFill>
          <a:blip r:embed="rId2"/>
          <a:stretch>
            <a:fillRect/>
          </a:stretch>
        </p:blipFill>
        <p:spPr>
          <a:xfrm>
            <a:off x="1202919" y="1105231"/>
            <a:ext cx="328613" cy="374381"/>
          </a:xfrm>
          <a:prstGeom prst="rect">
            <a:avLst/>
          </a:prstGeom>
        </p:spPr>
      </p:pic>
    </p:spTree>
    <p:extLst>
      <p:ext uri="{BB962C8B-B14F-4D97-AF65-F5344CB8AC3E}">
        <p14:creationId xmlns:p14="http://schemas.microsoft.com/office/powerpoint/2010/main" val="2386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vert="horz" lIns="91440" tIns="45720" rIns="91440" bIns="45720" rtlCol="0" anchor="t">
            <a:noAutofit/>
          </a:bodyPr>
          <a:lstStyle/>
          <a:p>
            <a:pPr marL="0" indent="0">
              <a:buNone/>
            </a:pPr>
            <a:r>
              <a:rPr lang="en-US" u="sng"/>
              <a:t>Why? cont.</a:t>
            </a:r>
            <a:r>
              <a:rPr lang="en-US"/>
              <a:t>: </a:t>
            </a:r>
          </a:p>
          <a:p>
            <a:r>
              <a:rPr lang="en-US" sz="2000"/>
              <a:t>Additionally, prescribing in protocol that providers must “</a:t>
            </a:r>
            <a:r>
              <a:rPr lang="en-US" sz="2000" i="1"/>
              <a:t>See REMSA Policy #4102 (Calculation Chart) for patient specific dosage and volume” </a:t>
            </a:r>
            <a:r>
              <a:rPr lang="en-US" sz="2000"/>
              <a:t>prohibits agencies that wish to use alternative pediatric treatment programs from being permitted to do so.</a:t>
            </a:r>
          </a:p>
          <a:p>
            <a:r>
              <a:rPr lang="en-US" sz="2000"/>
              <a:t>Identifying the PMDR explicitly as an educational/reference tool, along with the reintroduction of specific dosing calculations within each treatment protocol for pediatric patients, will help mitigate REMSA’s liability while producing more accurate dosing for the pediatric population.  </a:t>
            </a:r>
          </a:p>
        </p:txBody>
      </p:sp>
      <p:sp>
        <p:nvSpPr>
          <p:cNvPr id="6" name="Title 7">
            <a:extLst>
              <a:ext uri="{FF2B5EF4-FFF2-40B4-BE49-F238E27FC236}">
                <a16:creationId xmlns:a16="http://schemas.microsoft.com/office/drawing/2014/main" id="{F90D78B9-9096-4687-8950-EC74D86BA577}"/>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(CONT.)</a:t>
            </a:r>
            <a:endParaRPr lang="en-US" sz="1800">
              <a:ea typeface="+mj-lt"/>
              <a:cs typeface="+mj-lt"/>
            </a:endParaRPr>
          </a:p>
        </p:txBody>
      </p:sp>
      <p:pic>
        <p:nvPicPr>
          <p:cNvPr id="7" name="Picture 6">
            <a:extLst>
              <a:ext uri="{FF2B5EF4-FFF2-40B4-BE49-F238E27FC236}">
                <a16:creationId xmlns:a16="http://schemas.microsoft.com/office/drawing/2014/main" id="{4A221E64-3A45-4871-90A4-3C97AB087418}"/>
              </a:ext>
            </a:extLst>
          </p:cNvPr>
          <p:cNvPicPr>
            <a:picLocks noChangeAspect="1"/>
          </p:cNvPicPr>
          <p:nvPr/>
        </p:nvPicPr>
        <p:blipFill>
          <a:blip r:embed="rId2"/>
          <a:stretch>
            <a:fillRect/>
          </a:stretch>
        </p:blipFill>
        <p:spPr>
          <a:xfrm>
            <a:off x="1202919" y="1105231"/>
            <a:ext cx="328613" cy="374381"/>
          </a:xfrm>
          <a:prstGeom prst="rect">
            <a:avLst/>
          </a:prstGeom>
        </p:spPr>
      </p:pic>
    </p:spTree>
    <p:extLst>
      <p:ext uri="{BB962C8B-B14F-4D97-AF65-F5344CB8AC3E}">
        <p14:creationId xmlns:p14="http://schemas.microsoft.com/office/powerpoint/2010/main" val="23603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marL="0" indent="0">
              <a:buNone/>
            </a:pPr>
            <a:r>
              <a:rPr lang="en-US" u="sng"/>
              <a:t>Introduction Page</a:t>
            </a:r>
            <a:r>
              <a:rPr lang="en-US"/>
              <a:t>:</a:t>
            </a:r>
          </a:p>
          <a:p>
            <a:pPr marL="0" indent="0">
              <a:buNone/>
            </a:pPr>
            <a:endParaRPr lang="en-US"/>
          </a:p>
        </p:txBody>
      </p:sp>
      <p:pic>
        <p:nvPicPr>
          <p:cNvPr id="3" name="Picture 2">
            <a:extLst>
              <a:ext uri="{FF2B5EF4-FFF2-40B4-BE49-F238E27FC236}">
                <a16:creationId xmlns:a16="http://schemas.microsoft.com/office/drawing/2014/main" id="{533EAF40-0B66-44C7-B70A-E9AF614FE3C9}"/>
              </a:ext>
            </a:extLst>
          </p:cNvPr>
          <p:cNvPicPr>
            <a:picLocks noChangeAspect="1"/>
          </p:cNvPicPr>
          <p:nvPr/>
        </p:nvPicPr>
        <p:blipFill>
          <a:blip r:embed="rId2"/>
          <a:stretch>
            <a:fillRect/>
          </a:stretch>
        </p:blipFill>
        <p:spPr>
          <a:xfrm>
            <a:off x="1311775" y="2400436"/>
            <a:ext cx="6943725" cy="3171825"/>
          </a:xfrm>
          <a:prstGeom prst="rect">
            <a:avLst/>
          </a:prstGeom>
        </p:spPr>
      </p:pic>
      <p:sp>
        <p:nvSpPr>
          <p:cNvPr id="4" name="TextBox 3">
            <a:extLst>
              <a:ext uri="{FF2B5EF4-FFF2-40B4-BE49-F238E27FC236}">
                <a16:creationId xmlns:a16="http://schemas.microsoft.com/office/drawing/2014/main" id="{E4E912A7-9256-49F7-87D8-97035DC309E8}"/>
              </a:ext>
            </a:extLst>
          </p:cNvPr>
          <p:cNvSpPr txBox="1"/>
          <p:nvPr/>
        </p:nvSpPr>
        <p:spPr>
          <a:xfrm>
            <a:off x="8238309" y="2400436"/>
            <a:ext cx="3289758" cy="954107"/>
          </a:xfrm>
          <a:prstGeom prst="rect">
            <a:avLst/>
          </a:prstGeom>
          <a:noFill/>
        </p:spPr>
        <p:txBody>
          <a:bodyPr wrap="square" rtlCol="0">
            <a:spAutoFit/>
          </a:bodyPr>
          <a:lstStyle/>
          <a:p>
            <a:r>
              <a:rPr lang="en-US" sz="1400"/>
              <a:t>Previously: “…standardize medication dosages and volumes, airway sizes, and energy settings for cardioversion and defibrillation.</a:t>
            </a:r>
          </a:p>
        </p:txBody>
      </p:sp>
      <p:sp>
        <p:nvSpPr>
          <p:cNvPr id="5" name="Oval 4">
            <a:extLst>
              <a:ext uri="{FF2B5EF4-FFF2-40B4-BE49-F238E27FC236}">
                <a16:creationId xmlns:a16="http://schemas.microsoft.com/office/drawing/2014/main" id="{8A0B6A59-C182-4EF0-961E-EFE14A3C8BD6}"/>
              </a:ext>
            </a:extLst>
          </p:cNvPr>
          <p:cNvSpPr/>
          <p:nvPr/>
        </p:nvSpPr>
        <p:spPr>
          <a:xfrm>
            <a:off x="1042947" y="2431056"/>
            <a:ext cx="3633828" cy="47618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63A2CF0-EFE4-43A0-98D7-5052C5D35139}"/>
              </a:ext>
            </a:extLst>
          </p:cNvPr>
          <p:cNvSpPr/>
          <p:nvPr/>
        </p:nvSpPr>
        <p:spPr>
          <a:xfrm>
            <a:off x="1042947" y="3222171"/>
            <a:ext cx="2475316" cy="39188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214628F-6C07-4814-A743-2C7F8F26EFF4}"/>
              </a:ext>
            </a:extLst>
          </p:cNvPr>
          <p:cNvSpPr txBox="1"/>
          <p:nvPr/>
        </p:nvSpPr>
        <p:spPr>
          <a:xfrm>
            <a:off x="8238309" y="3642795"/>
            <a:ext cx="2475316" cy="307777"/>
          </a:xfrm>
          <a:prstGeom prst="rect">
            <a:avLst/>
          </a:prstGeom>
          <a:noFill/>
        </p:spPr>
        <p:txBody>
          <a:bodyPr wrap="square" rtlCol="0">
            <a:spAutoFit/>
          </a:bodyPr>
          <a:lstStyle/>
          <a:p>
            <a:r>
              <a:rPr lang="en-US" sz="1400"/>
              <a:t>Previously: “Required”</a:t>
            </a:r>
          </a:p>
        </p:txBody>
      </p:sp>
      <p:sp>
        <p:nvSpPr>
          <p:cNvPr id="12" name="Oval 11">
            <a:extLst>
              <a:ext uri="{FF2B5EF4-FFF2-40B4-BE49-F238E27FC236}">
                <a16:creationId xmlns:a16="http://schemas.microsoft.com/office/drawing/2014/main" id="{1EF170F2-CD89-4E5A-B05A-9AFF78B59EED}"/>
              </a:ext>
            </a:extLst>
          </p:cNvPr>
          <p:cNvSpPr/>
          <p:nvPr/>
        </p:nvSpPr>
        <p:spPr>
          <a:xfrm>
            <a:off x="914401" y="3697306"/>
            <a:ext cx="7707606" cy="62947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4B27B2C-D798-4F03-8012-EDB9A0051F79}"/>
              </a:ext>
            </a:extLst>
          </p:cNvPr>
          <p:cNvSpPr/>
          <p:nvPr/>
        </p:nvSpPr>
        <p:spPr>
          <a:xfrm>
            <a:off x="1915886" y="4789714"/>
            <a:ext cx="4963885" cy="49638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83711B-3627-4618-A7F8-70913BEA1E2F}"/>
              </a:ext>
            </a:extLst>
          </p:cNvPr>
          <p:cNvSpPr txBox="1"/>
          <p:nvPr/>
        </p:nvSpPr>
        <p:spPr>
          <a:xfrm>
            <a:off x="8255500" y="4560854"/>
            <a:ext cx="3289757" cy="954107"/>
          </a:xfrm>
          <a:prstGeom prst="rect">
            <a:avLst/>
          </a:prstGeom>
          <a:noFill/>
        </p:spPr>
        <p:txBody>
          <a:bodyPr wrap="square" lIns="91440" tIns="45720" rIns="91440" bIns="45720" rtlCol="0" anchor="t">
            <a:spAutoFit/>
          </a:bodyPr>
          <a:lstStyle/>
          <a:p>
            <a:r>
              <a:rPr lang="en-US" sz="1400"/>
              <a:t>The most accurate patient weight is obtained from the parent/guardian or by written record. If neither are available, the LBRT should be used to estimate.</a:t>
            </a:r>
          </a:p>
        </p:txBody>
      </p:sp>
      <p:cxnSp>
        <p:nvCxnSpPr>
          <p:cNvPr id="20" name="Connector: Curved 19">
            <a:extLst>
              <a:ext uri="{FF2B5EF4-FFF2-40B4-BE49-F238E27FC236}">
                <a16:creationId xmlns:a16="http://schemas.microsoft.com/office/drawing/2014/main" id="{8FF35435-BB6B-4654-9FB3-32D56B7997A6}"/>
              </a:ext>
            </a:extLst>
          </p:cNvPr>
          <p:cNvCxnSpPr>
            <a:cxnSpLocks/>
            <a:endCxn id="7" idx="2"/>
          </p:cNvCxnSpPr>
          <p:nvPr/>
        </p:nvCxnSpPr>
        <p:spPr>
          <a:xfrm flipV="1">
            <a:off x="8038581" y="3950572"/>
            <a:ext cx="1437386" cy="288252"/>
          </a:xfrm>
          <a:prstGeom prst="curvedConnector2">
            <a:avLst/>
          </a:prstGeom>
          <a:ln w="25400">
            <a:solidFill>
              <a:schemeClr val="bg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itle 7">
            <a:extLst>
              <a:ext uri="{FF2B5EF4-FFF2-40B4-BE49-F238E27FC236}">
                <a16:creationId xmlns:a16="http://schemas.microsoft.com/office/drawing/2014/main" id="{983F953D-AA5C-4725-B28D-BF9489C8815E}"/>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(CONT.)</a:t>
            </a:r>
            <a:endParaRPr lang="en-US" sz="1800">
              <a:ea typeface="+mj-lt"/>
              <a:cs typeface="+mj-lt"/>
            </a:endParaRPr>
          </a:p>
        </p:txBody>
      </p:sp>
      <p:pic>
        <p:nvPicPr>
          <p:cNvPr id="17" name="Picture 16">
            <a:extLst>
              <a:ext uri="{FF2B5EF4-FFF2-40B4-BE49-F238E27FC236}">
                <a16:creationId xmlns:a16="http://schemas.microsoft.com/office/drawing/2014/main" id="{96DE314B-A182-4E24-82A0-BFF25E41C752}"/>
              </a:ext>
            </a:extLst>
          </p:cNvPr>
          <p:cNvPicPr>
            <a:picLocks noChangeAspect="1"/>
          </p:cNvPicPr>
          <p:nvPr/>
        </p:nvPicPr>
        <p:blipFill>
          <a:blip r:embed="rId3"/>
          <a:stretch>
            <a:fillRect/>
          </a:stretch>
        </p:blipFill>
        <p:spPr>
          <a:xfrm>
            <a:off x="1202919" y="1105231"/>
            <a:ext cx="328613" cy="374381"/>
          </a:xfrm>
          <a:prstGeom prst="rect">
            <a:avLst/>
          </a:prstGeom>
        </p:spPr>
      </p:pic>
      <p:sp>
        <p:nvSpPr>
          <p:cNvPr id="11" name="Freeform: Shape 10">
            <a:extLst>
              <a:ext uri="{FF2B5EF4-FFF2-40B4-BE49-F238E27FC236}">
                <a16:creationId xmlns:a16="http://schemas.microsoft.com/office/drawing/2014/main" id="{867D1FCB-21F0-40E7-B019-58E811B72833}"/>
              </a:ext>
            </a:extLst>
          </p:cNvPr>
          <p:cNvSpPr/>
          <p:nvPr/>
        </p:nvSpPr>
        <p:spPr>
          <a:xfrm>
            <a:off x="6534150" y="5257800"/>
            <a:ext cx="1666875" cy="311503"/>
          </a:xfrm>
          <a:custGeom>
            <a:avLst/>
            <a:gdLst>
              <a:gd name="connsiteX0" fmla="*/ 1666875 w 1666875"/>
              <a:gd name="connsiteY0" fmla="*/ 180975 h 311503"/>
              <a:gd name="connsiteX1" fmla="*/ 609600 w 1666875"/>
              <a:gd name="connsiteY1" fmla="*/ 304800 h 311503"/>
              <a:gd name="connsiteX2" fmla="*/ 0 w 1666875"/>
              <a:gd name="connsiteY2" fmla="*/ 0 h 311503"/>
            </a:gdLst>
            <a:ahLst/>
            <a:cxnLst>
              <a:cxn ang="0">
                <a:pos x="connsiteX0" y="connsiteY0"/>
              </a:cxn>
              <a:cxn ang="0">
                <a:pos x="connsiteX1" y="connsiteY1"/>
              </a:cxn>
              <a:cxn ang="0">
                <a:pos x="connsiteX2" y="connsiteY2"/>
              </a:cxn>
            </a:cxnLst>
            <a:rect l="l" t="t" r="r" b="b"/>
            <a:pathLst>
              <a:path w="1666875" h="311503">
                <a:moveTo>
                  <a:pt x="1666875" y="180975"/>
                </a:moveTo>
                <a:cubicBezTo>
                  <a:pt x="1277144" y="257969"/>
                  <a:pt x="887413" y="334963"/>
                  <a:pt x="609600" y="304800"/>
                </a:cubicBezTo>
                <a:cubicBezTo>
                  <a:pt x="331787" y="274637"/>
                  <a:pt x="165893" y="137318"/>
                  <a:pt x="0" y="0"/>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68791BF-2A81-45FF-B8F4-11785AFCBCFC}"/>
              </a:ext>
            </a:extLst>
          </p:cNvPr>
          <p:cNvSpPr/>
          <p:nvPr/>
        </p:nvSpPr>
        <p:spPr>
          <a:xfrm>
            <a:off x="4324351" y="1970741"/>
            <a:ext cx="4000922" cy="457358"/>
          </a:xfrm>
          <a:custGeom>
            <a:avLst/>
            <a:gdLst>
              <a:gd name="connsiteX0" fmla="*/ 1800225 w 1800647"/>
              <a:gd name="connsiteY0" fmla="*/ 362885 h 458135"/>
              <a:gd name="connsiteX1" fmla="*/ 1504950 w 1800647"/>
              <a:gd name="connsiteY1" fmla="*/ 935 h 458135"/>
              <a:gd name="connsiteX2" fmla="*/ 0 w 1800647"/>
              <a:gd name="connsiteY2" fmla="*/ 458135 h 458135"/>
            </a:gdLst>
            <a:ahLst/>
            <a:cxnLst>
              <a:cxn ang="0">
                <a:pos x="connsiteX0" y="connsiteY0"/>
              </a:cxn>
              <a:cxn ang="0">
                <a:pos x="connsiteX1" y="connsiteY1"/>
              </a:cxn>
              <a:cxn ang="0">
                <a:pos x="connsiteX2" y="connsiteY2"/>
              </a:cxn>
            </a:cxnLst>
            <a:rect l="l" t="t" r="r" b="b"/>
            <a:pathLst>
              <a:path w="1800647" h="458135">
                <a:moveTo>
                  <a:pt x="1800225" y="362885"/>
                </a:moveTo>
                <a:cubicBezTo>
                  <a:pt x="1802606" y="173972"/>
                  <a:pt x="1804988" y="-14940"/>
                  <a:pt x="1504950" y="935"/>
                </a:cubicBezTo>
                <a:cubicBezTo>
                  <a:pt x="1204912" y="16810"/>
                  <a:pt x="602456" y="237472"/>
                  <a:pt x="0" y="458135"/>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27413DC-CA7D-4060-BE92-FFDB070EAC56}"/>
              </a:ext>
            </a:extLst>
          </p:cNvPr>
          <p:cNvSpPr/>
          <p:nvPr/>
        </p:nvSpPr>
        <p:spPr>
          <a:xfrm>
            <a:off x="3581400" y="3381375"/>
            <a:ext cx="5857875" cy="180975"/>
          </a:xfrm>
          <a:custGeom>
            <a:avLst/>
            <a:gdLst>
              <a:gd name="connsiteX0" fmla="*/ 5857875 w 5857875"/>
              <a:gd name="connsiteY0" fmla="*/ 180975 h 180975"/>
              <a:gd name="connsiteX1" fmla="*/ 5476875 w 5857875"/>
              <a:gd name="connsiteY1" fmla="*/ 85725 h 180975"/>
              <a:gd name="connsiteX2" fmla="*/ 3933825 w 5857875"/>
              <a:gd name="connsiteY2" fmla="*/ 0 h 180975"/>
              <a:gd name="connsiteX3" fmla="*/ 0 w 5857875"/>
              <a:gd name="connsiteY3" fmla="*/ 28575 h 180975"/>
            </a:gdLst>
            <a:ahLst/>
            <a:cxnLst>
              <a:cxn ang="0">
                <a:pos x="connsiteX0" y="connsiteY0"/>
              </a:cxn>
              <a:cxn ang="0">
                <a:pos x="connsiteX1" y="connsiteY1"/>
              </a:cxn>
              <a:cxn ang="0">
                <a:pos x="connsiteX2" y="connsiteY2"/>
              </a:cxn>
              <a:cxn ang="0">
                <a:pos x="connsiteX3" y="connsiteY3"/>
              </a:cxn>
            </a:cxnLst>
            <a:rect l="l" t="t" r="r" b="b"/>
            <a:pathLst>
              <a:path w="5857875" h="180975">
                <a:moveTo>
                  <a:pt x="5857875" y="180975"/>
                </a:moveTo>
                <a:cubicBezTo>
                  <a:pt x="5827712" y="148431"/>
                  <a:pt x="5797550" y="115887"/>
                  <a:pt x="5476875" y="85725"/>
                </a:cubicBezTo>
                <a:cubicBezTo>
                  <a:pt x="5156200" y="55563"/>
                  <a:pt x="3933825" y="0"/>
                  <a:pt x="3933825" y="0"/>
                </a:cubicBezTo>
                <a:lnTo>
                  <a:pt x="0" y="28575"/>
                </a:ln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7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12" grpId="0" animBg="1"/>
      <p:bldP spid="18" grpId="0" animBg="1"/>
      <p:bldP spid="19" grpId="0"/>
      <p:bldP spid="11" grpId="0" animBg="1"/>
      <p:bldP spid="13"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DDB0DE7-2FD7-4516-9358-A7498D9F6B5E}"/>
              </a:ext>
            </a:extLst>
          </p:cNvPr>
          <p:cNvPicPr>
            <a:picLocks noChangeAspect="1"/>
          </p:cNvPicPr>
          <p:nvPr/>
        </p:nvPicPr>
        <p:blipFill>
          <a:blip r:embed="rId2"/>
          <a:stretch>
            <a:fillRect/>
          </a:stretch>
        </p:blipFill>
        <p:spPr>
          <a:xfrm>
            <a:off x="4313015" y="2011680"/>
            <a:ext cx="6673984" cy="4407348"/>
          </a:xfrm>
          <a:prstGeom prst="rect">
            <a:avLst/>
          </a:prstGeom>
        </p:spPr>
      </p:pic>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marL="0" indent="0">
              <a:buNone/>
            </a:pPr>
            <a:r>
              <a:rPr lang="en-US" sz="2000" u="sng"/>
              <a:t>Introduction Page, cont.</a:t>
            </a:r>
            <a:r>
              <a:rPr lang="en-US" sz="2000"/>
              <a:t>:</a:t>
            </a:r>
          </a:p>
          <a:p>
            <a:pPr marL="0" indent="0">
              <a:buNone/>
            </a:pPr>
            <a:endParaRPr lang="en-US"/>
          </a:p>
        </p:txBody>
      </p:sp>
      <p:sp>
        <p:nvSpPr>
          <p:cNvPr id="11" name="Oval 10">
            <a:extLst>
              <a:ext uri="{FF2B5EF4-FFF2-40B4-BE49-F238E27FC236}">
                <a16:creationId xmlns:a16="http://schemas.microsoft.com/office/drawing/2014/main" id="{3C731DF0-88E6-4DAE-8C55-2F9C9F1BA38D}"/>
              </a:ext>
            </a:extLst>
          </p:cNvPr>
          <p:cNvSpPr/>
          <p:nvPr/>
        </p:nvSpPr>
        <p:spPr>
          <a:xfrm>
            <a:off x="4093029" y="2185851"/>
            <a:ext cx="6673984" cy="85344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16E182-FE9A-4900-93DB-9AEFF549F492}"/>
              </a:ext>
            </a:extLst>
          </p:cNvPr>
          <p:cNvSpPr txBox="1"/>
          <p:nvPr/>
        </p:nvSpPr>
        <p:spPr>
          <a:xfrm>
            <a:off x="1202919" y="2376410"/>
            <a:ext cx="2890110" cy="584775"/>
          </a:xfrm>
          <a:prstGeom prst="rect">
            <a:avLst/>
          </a:prstGeom>
          <a:noFill/>
        </p:spPr>
        <p:txBody>
          <a:bodyPr wrap="square" rtlCol="0">
            <a:spAutoFit/>
          </a:bodyPr>
          <a:lstStyle/>
          <a:p>
            <a:r>
              <a:rPr lang="en-US" sz="1600"/>
              <a:t>“The PMDR is to be used as a reference tool only.”</a:t>
            </a:r>
          </a:p>
        </p:txBody>
      </p:sp>
      <p:sp>
        <p:nvSpPr>
          <p:cNvPr id="44" name="TextBox 43">
            <a:extLst>
              <a:ext uri="{FF2B5EF4-FFF2-40B4-BE49-F238E27FC236}">
                <a16:creationId xmlns:a16="http://schemas.microsoft.com/office/drawing/2014/main" id="{2DFB60E0-853D-4BF2-9DFF-EBD933C7B22A}"/>
              </a:ext>
            </a:extLst>
          </p:cNvPr>
          <p:cNvSpPr txBox="1"/>
          <p:nvPr/>
        </p:nvSpPr>
        <p:spPr>
          <a:xfrm>
            <a:off x="1202918" y="3951325"/>
            <a:ext cx="3037137" cy="2092881"/>
          </a:xfrm>
          <a:prstGeom prst="rect">
            <a:avLst/>
          </a:prstGeom>
          <a:noFill/>
        </p:spPr>
        <p:txBody>
          <a:bodyPr wrap="square" lIns="91440" tIns="45720" rIns="91440" bIns="45720" rtlCol="0" anchor="t">
            <a:spAutoFit/>
          </a:bodyPr>
          <a:lstStyle/>
          <a:p>
            <a:r>
              <a:rPr lang="en-US" sz="1600" u="sng"/>
              <a:t>Also included</a:t>
            </a:r>
            <a:r>
              <a:rPr lang="en-US" sz="1600"/>
              <a:t>: point of care dilution instructions for</a:t>
            </a:r>
          </a:p>
          <a:p>
            <a:r>
              <a:rPr lang="en-US" sz="1400"/>
              <a:t>*</a:t>
            </a:r>
            <a:r>
              <a:rPr lang="en-US" sz="1400" u="sng"/>
              <a:t>Atropine</a:t>
            </a:r>
          </a:p>
          <a:p>
            <a:r>
              <a:rPr lang="en-US" sz="1400"/>
              <a:t>  30 mg / 30 mL to 1 mg / 10 mL)</a:t>
            </a:r>
          </a:p>
          <a:p>
            <a:r>
              <a:rPr lang="en-US" sz="1400"/>
              <a:t>*</a:t>
            </a:r>
            <a:r>
              <a:rPr lang="en-US" sz="1400" u="sng"/>
              <a:t>Dextrose</a:t>
            </a:r>
            <a:endParaRPr lang="en-US" sz="1400"/>
          </a:p>
          <a:p>
            <a:r>
              <a:rPr lang="en-US" sz="1400"/>
              <a:t>  50% and 25% to Dextrose 10%</a:t>
            </a:r>
          </a:p>
          <a:p>
            <a:r>
              <a:rPr lang="en-US" sz="1400"/>
              <a:t>*</a:t>
            </a:r>
            <a:r>
              <a:rPr lang="en-US" sz="1400" u="sng"/>
              <a:t>Epinephrine</a:t>
            </a:r>
            <a:endParaRPr lang="en-US" sz="1400"/>
          </a:p>
          <a:p>
            <a:r>
              <a:rPr lang="en-US" sz="1400"/>
              <a:t>  1 mg / mL to 0.1 mg / mL</a:t>
            </a:r>
          </a:p>
          <a:p>
            <a:r>
              <a:rPr lang="en-US" sz="1400"/>
              <a:t>  (from a </a:t>
            </a:r>
            <a:r>
              <a:rPr lang="en-US" sz="1400" err="1"/>
              <a:t>SDV</a:t>
            </a:r>
            <a:r>
              <a:rPr lang="en-US" sz="1400"/>
              <a:t> and an ampule) </a:t>
            </a:r>
          </a:p>
        </p:txBody>
      </p:sp>
      <p:sp>
        <p:nvSpPr>
          <p:cNvPr id="15" name="Title 7">
            <a:extLst>
              <a:ext uri="{FF2B5EF4-FFF2-40B4-BE49-F238E27FC236}">
                <a16:creationId xmlns:a16="http://schemas.microsoft.com/office/drawing/2014/main" id="{D846CBD6-7B7A-4468-A824-2C77EEF2E9C3}"/>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(CONT.)</a:t>
            </a:r>
            <a:endParaRPr lang="en-US" sz="1800">
              <a:ea typeface="+mj-lt"/>
              <a:cs typeface="+mj-lt"/>
            </a:endParaRPr>
          </a:p>
        </p:txBody>
      </p:sp>
      <p:pic>
        <p:nvPicPr>
          <p:cNvPr id="17" name="Picture 16">
            <a:extLst>
              <a:ext uri="{FF2B5EF4-FFF2-40B4-BE49-F238E27FC236}">
                <a16:creationId xmlns:a16="http://schemas.microsoft.com/office/drawing/2014/main" id="{713BF5D1-F2E3-417C-8464-C61341C2AFC7}"/>
              </a:ext>
            </a:extLst>
          </p:cNvPr>
          <p:cNvPicPr>
            <a:picLocks noChangeAspect="1"/>
          </p:cNvPicPr>
          <p:nvPr/>
        </p:nvPicPr>
        <p:blipFill>
          <a:blip r:embed="rId3"/>
          <a:stretch>
            <a:fillRect/>
          </a:stretch>
        </p:blipFill>
        <p:spPr>
          <a:xfrm>
            <a:off x="1202919" y="1105231"/>
            <a:ext cx="328613" cy="374381"/>
          </a:xfrm>
          <a:prstGeom prst="rect">
            <a:avLst/>
          </a:prstGeom>
        </p:spPr>
      </p:pic>
      <p:sp>
        <p:nvSpPr>
          <p:cNvPr id="4" name="Freeform: Shape 3">
            <a:extLst>
              <a:ext uri="{FF2B5EF4-FFF2-40B4-BE49-F238E27FC236}">
                <a16:creationId xmlns:a16="http://schemas.microsoft.com/office/drawing/2014/main" id="{3A7D099C-D782-4FD3-B3FB-44960ECEDD8F}"/>
              </a:ext>
            </a:extLst>
          </p:cNvPr>
          <p:cNvSpPr/>
          <p:nvPr/>
        </p:nvSpPr>
        <p:spPr>
          <a:xfrm>
            <a:off x="1355790" y="2946566"/>
            <a:ext cx="2009775" cy="238403"/>
          </a:xfrm>
          <a:custGeom>
            <a:avLst/>
            <a:gdLst>
              <a:gd name="connsiteX0" fmla="*/ 0 w 2009775"/>
              <a:gd name="connsiteY0" fmla="*/ 38100 h 238403"/>
              <a:gd name="connsiteX1" fmla="*/ 1019175 w 2009775"/>
              <a:gd name="connsiteY1" fmla="*/ 238125 h 238403"/>
              <a:gd name="connsiteX2" fmla="*/ 2009775 w 2009775"/>
              <a:gd name="connsiteY2" fmla="*/ 0 h 238403"/>
            </a:gdLst>
            <a:ahLst/>
            <a:cxnLst>
              <a:cxn ang="0">
                <a:pos x="connsiteX0" y="connsiteY0"/>
              </a:cxn>
              <a:cxn ang="0">
                <a:pos x="connsiteX1" y="connsiteY1"/>
              </a:cxn>
              <a:cxn ang="0">
                <a:pos x="connsiteX2" y="connsiteY2"/>
              </a:cxn>
            </a:cxnLst>
            <a:rect l="l" t="t" r="r" b="b"/>
            <a:pathLst>
              <a:path w="2009775" h="238403">
                <a:moveTo>
                  <a:pt x="0" y="38100"/>
                </a:moveTo>
                <a:cubicBezTo>
                  <a:pt x="342106" y="141287"/>
                  <a:pt x="684213" y="244475"/>
                  <a:pt x="1019175" y="238125"/>
                </a:cubicBezTo>
                <a:cubicBezTo>
                  <a:pt x="1354137" y="231775"/>
                  <a:pt x="1681956" y="115887"/>
                  <a:pt x="2009775" y="0"/>
                </a:cubicBez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C9439FE-8356-4DC7-8E65-D8E83E4BB65C}"/>
              </a:ext>
            </a:extLst>
          </p:cNvPr>
          <p:cNvSpPr/>
          <p:nvPr/>
        </p:nvSpPr>
        <p:spPr>
          <a:xfrm>
            <a:off x="2324100" y="2733675"/>
            <a:ext cx="1743075" cy="563068"/>
          </a:xfrm>
          <a:custGeom>
            <a:avLst/>
            <a:gdLst>
              <a:gd name="connsiteX0" fmla="*/ 0 w 1743075"/>
              <a:gd name="connsiteY0" fmla="*/ 447675 h 563068"/>
              <a:gd name="connsiteX1" fmla="*/ 523875 w 1743075"/>
              <a:gd name="connsiteY1" fmla="*/ 533400 h 563068"/>
              <a:gd name="connsiteX2" fmla="*/ 1743075 w 1743075"/>
              <a:gd name="connsiteY2" fmla="*/ 0 h 563068"/>
            </a:gdLst>
            <a:ahLst/>
            <a:cxnLst>
              <a:cxn ang="0">
                <a:pos x="connsiteX0" y="connsiteY0"/>
              </a:cxn>
              <a:cxn ang="0">
                <a:pos x="connsiteX1" y="connsiteY1"/>
              </a:cxn>
              <a:cxn ang="0">
                <a:pos x="connsiteX2" y="connsiteY2"/>
              </a:cxn>
            </a:cxnLst>
            <a:rect l="l" t="t" r="r" b="b"/>
            <a:pathLst>
              <a:path w="1743075" h="563068">
                <a:moveTo>
                  <a:pt x="0" y="447675"/>
                </a:moveTo>
                <a:cubicBezTo>
                  <a:pt x="116681" y="527844"/>
                  <a:pt x="233363" y="608013"/>
                  <a:pt x="523875" y="533400"/>
                </a:cubicBezTo>
                <a:cubicBezTo>
                  <a:pt x="814388" y="458788"/>
                  <a:pt x="1278731" y="229394"/>
                  <a:pt x="1743075" y="0"/>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A5F7506-C4FE-4F8D-B120-003A850189BA}"/>
              </a:ext>
            </a:extLst>
          </p:cNvPr>
          <p:cNvSpPr/>
          <p:nvPr/>
        </p:nvSpPr>
        <p:spPr>
          <a:xfrm>
            <a:off x="4686300" y="3296743"/>
            <a:ext cx="4391025" cy="360857"/>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A28CB8-7766-41CA-B7D0-B934FF5942CF}"/>
              </a:ext>
            </a:extLst>
          </p:cNvPr>
          <p:cNvSpPr/>
          <p:nvPr/>
        </p:nvSpPr>
        <p:spPr>
          <a:xfrm>
            <a:off x="2370291" y="3194974"/>
            <a:ext cx="2162175" cy="238403"/>
          </a:xfrm>
          <a:custGeom>
            <a:avLst/>
            <a:gdLst>
              <a:gd name="connsiteX0" fmla="*/ 0 w 1981200"/>
              <a:gd name="connsiteY0" fmla="*/ 0 h 180975"/>
              <a:gd name="connsiteX1" fmla="*/ 409575 w 1981200"/>
              <a:gd name="connsiteY1" fmla="*/ 123825 h 180975"/>
              <a:gd name="connsiteX2" fmla="*/ 1981200 w 1981200"/>
              <a:gd name="connsiteY2" fmla="*/ 180975 h 180975"/>
            </a:gdLst>
            <a:ahLst/>
            <a:cxnLst>
              <a:cxn ang="0">
                <a:pos x="connsiteX0" y="connsiteY0"/>
              </a:cxn>
              <a:cxn ang="0">
                <a:pos x="connsiteX1" y="connsiteY1"/>
              </a:cxn>
              <a:cxn ang="0">
                <a:pos x="connsiteX2" y="connsiteY2"/>
              </a:cxn>
            </a:cxnLst>
            <a:rect l="l" t="t" r="r" b="b"/>
            <a:pathLst>
              <a:path w="1981200" h="180975">
                <a:moveTo>
                  <a:pt x="0" y="0"/>
                </a:moveTo>
                <a:cubicBezTo>
                  <a:pt x="39687" y="46831"/>
                  <a:pt x="79375" y="93663"/>
                  <a:pt x="409575" y="123825"/>
                </a:cubicBezTo>
                <a:cubicBezTo>
                  <a:pt x="739775" y="153987"/>
                  <a:pt x="1887538" y="171450"/>
                  <a:pt x="1981200" y="180975"/>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394E0D6-A410-46A1-9785-4466E648E681}"/>
              </a:ext>
            </a:extLst>
          </p:cNvPr>
          <p:cNvSpPr/>
          <p:nvPr/>
        </p:nvSpPr>
        <p:spPr>
          <a:xfrm flipH="1">
            <a:off x="4438649" y="4215354"/>
            <a:ext cx="2828926" cy="46672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40CE751-84FF-4601-AE8D-6428E1A61CD0}"/>
              </a:ext>
            </a:extLst>
          </p:cNvPr>
          <p:cNvSpPr/>
          <p:nvPr/>
        </p:nvSpPr>
        <p:spPr>
          <a:xfrm>
            <a:off x="2365440" y="3208586"/>
            <a:ext cx="2000250" cy="1133475"/>
          </a:xfrm>
          <a:custGeom>
            <a:avLst/>
            <a:gdLst>
              <a:gd name="connsiteX0" fmla="*/ 0 w 2000250"/>
              <a:gd name="connsiteY0" fmla="*/ 0 h 1133475"/>
              <a:gd name="connsiteX1" fmla="*/ 952500 w 2000250"/>
              <a:gd name="connsiteY1" fmla="*/ 657225 h 1133475"/>
              <a:gd name="connsiteX2" fmla="*/ 2000250 w 2000250"/>
              <a:gd name="connsiteY2" fmla="*/ 1133475 h 1133475"/>
            </a:gdLst>
            <a:ahLst/>
            <a:cxnLst>
              <a:cxn ang="0">
                <a:pos x="connsiteX0" y="connsiteY0"/>
              </a:cxn>
              <a:cxn ang="0">
                <a:pos x="connsiteX1" y="connsiteY1"/>
              </a:cxn>
              <a:cxn ang="0">
                <a:pos x="connsiteX2" y="connsiteY2"/>
              </a:cxn>
            </a:cxnLst>
            <a:rect l="l" t="t" r="r" b="b"/>
            <a:pathLst>
              <a:path w="2000250" h="1133475">
                <a:moveTo>
                  <a:pt x="0" y="0"/>
                </a:moveTo>
                <a:cubicBezTo>
                  <a:pt x="309562" y="234156"/>
                  <a:pt x="619125" y="468313"/>
                  <a:pt x="952500" y="657225"/>
                </a:cubicBezTo>
                <a:cubicBezTo>
                  <a:pt x="1285875" y="846137"/>
                  <a:pt x="1643062" y="989806"/>
                  <a:pt x="2000250" y="1133475"/>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6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animBg="1"/>
      <p:bldP spid="10" grpId="0" animBg="1"/>
      <p:bldP spid="12"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marL="0" indent="0">
              <a:buNone/>
            </a:pPr>
            <a:r>
              <a:rPr lang="en-US" u="sng"/>
              <a:t>New Layout Example</a:t>
            </a:r>
            <a:r>
              <a:rPr lang="en-US"/>
              <a:t>:</a:t>
            </a:r>
          </a:p>
          <a:p>
            <a:pPr marL="0" indent="0">
              <a:buNone/>
            </a:pPr>
            <a:endParaRPr lang="en-US"/>
          </a:p>
        </p:txBody>
      </p:sp>
      <p:sp>
        <p:nvSpPr>
          <p:cNvPr id="13" name="TextBox 12">
            <a:extLst>
              <a:ext uri="{FF2B5EF4-FFF2-40B4-BE49-F238E27FC236}">
                <a16:creationId xmlns:a16="http://schemas.microsoft.com/office/drawing/2014/main" id="{EF16E182-FE9A-4900-93DB-9AEFF549F492}"/>
              </a:ext>
            </a:extLst>
          </p:cNvPr>
          <p:cNvSpPr txBox="1"/>
          <p:nvPr/>
        </p:nvSpPr>
        <p:spPr>
          <a:xfrm>
            <a:off x="1202919" y="2376410"/>
            <a:ext cx="2890110" cy="369332"/>
          </a:xfrm>
          <a:prstGeom prst="rect">
            <a:avLst/>
          </a:prstGeom>
          <a:noFill/>
        </p:spPr>
        <p:txBody>
          <a:bodyPr wrap="square" rtlCol="0">
            <a:spAutoFit/>
          </a:bodyPr>
          <a:lstStyle/>
          <a:p>
            <a:endParaRPr lang="en-US"/>
          </a:p>
        </p:txBody>
      </p:sp>
      <p:pic>
        <p:nvPicPr>
          <p:cNvPr id="3" name="Picture 2">
            <a:extLst>
              <a:ext uri="{FF2B5EF4-FFF2-40B4-BE49-F238E27FC236}">
                <a16:creationId xmlns:a16="http://schemas.microsoft.com/office/drawing/2014/main" id="{2356AC5B-148F-45F4-A3CC-58601A6E189D}"/>
              </a:ext>
            </a:extLst>
          </p:cNvPr>
          <p:cNvPicPr>
            <a:picLocks noChangeAspect="1"/>
          </p:cNvPicPr>
          <p:nvPr/>
        </p:nvPicPr>
        <p:blipFill>
          <a:blip r:embed="rId2"/>
          <a:stretch>
            <a:fillRect/>
          </a:stretch>
        </p:blipFill>
        <p:spPr>
          <a:xfrm>
            <a:off x="1202919" y="2454457"/>
            <a:ext cx="8210550" cy="1809750"/>
          </a:xfrm>
          <a:prstGeom prst="rect">
            <a:avLst/>
          </a:prstGeom>
        </p:spPr>
      </p:pic>
      <p:sp>
        <p:nvSpPr>
          <p:cNvPr id="5" name="Oval 4">
            <a:extLst>
              <a:ext uri="{FF2B5EF4-FFF2-40B4-BE49-F238E27FC236}">
                <a16:creationId xmlns:a16="http://schemas.microsoft.com/office/drawing/2014/main" id="{E0FEAABB-D1FB-4CDB-9FFB-0ABA32D250CB}"/>
              </a:ext>
            </a:extLst>
          </p:cNvPr>
          <p:cNvSpPr/>
          <p:nvPr/>
        </p:nvSpPr>
        <p:spPr>
          <a:xfrm>
            <a:off x="7410994" y="2264229"/>
            <a:ext cx="2229395" cy="748937"/>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7B4AA4-B61A-41E7-A272-04CC33925275}"/>
              </a:ext>
            </a:extLst>
          </p:cNvPr>
          <p:cNvSpPr txBox="1"/>
          <p:nvPr/>
        </p:nvSpPr>
        <p:spPr>
          <a:xfrm>
            <a:off x="1122933" y="4454435"/>
            <a:ext cx="9944052" cy="2308324"/>
          </a:xfrm>
          <a:prstGeom prst="rect">
            <a:avLst/>
          </a:prstGeom>
          <a:noFill/>
        </p:spPr>
        <p:txBody>
          <a:bodyPr wrap="square" rtlCol="0">
            <a:spAutoFit/>
          </a:bodyPr>
          <a:lstStyle/>
          <a:p>
            <a:pPr marL="342900" indent="-342900">
              <a:buFont typeface="+mj-lt"/>
              <a:buAutoNum type="arabicPeriod"/>
            </a:pPr>
            <a:r>
              <a:rPr lang="en-US"/>
              <a:t>Indications for administration now included</a:t>
            </a:r>
          </a:p>
          <a:p>
            <a:pPr marL="342900" indent="-342900">
              <a:buFont typeface="+mj-lt"/>
              <a:buAutoNum type="arabicPeriod"/>
            </a:pPr>
            <a:r>
              <a:rPr lang="en-US"/>
              <a:t>Inclusion of new colors / categories to help guide providers towards identifying appropriate dosing ranges in pediatric patients who don’t meet adult dosing criteria</a:t>
            </a:r>
          </a:p>
          <a:p>
            <a:pPr marL="342900" indent="-342900">
              <a:buFont typeface="+mj-lt"/>
              <a:buAutoNum type="arabicPeriod"/>
            </a:pPr>
            <a:r>
              <a:rPr lang="en-US"/>
              <a:t>Weight category overlaps due to pediatric obesity, and weight gaps due to growth spurts between the ages of 8-9, 10-11, and 12-13, are present</a:t>
            </a:r>
          </a:p>
          <a:p>
            <a:pPr marL="342900" indent="-342900">
              <a:buFont typeface="+mj-lt"/>
              <a:buAutoNum type="arabicPeriod"/>
            </a:pPr>
            <a:r>
              <a:rPr lang="en-US"/>
              <a:t>Inclusion of REMSA preferred concentrations</a:t>
            </a:r>
          </a:p>
          <a:p>
            <a:pPr marL="342900" indent="-342900">
              <a:buFont typeface="+mj-lt"/>
              <a:buAutoNum type="arabicPeriod"/>
            </a:pPr>
            <a:r>
              <a:rPr lang="en-US"/>
              <a:t>Inclusion of pharmacist verified dosing formula</a:t>
            </a:r>
          </a:p>
          <a:p>
            <a:pPr marL="342900" indent="-342900">
              <a:buFont typeface="+mj-lt"/>
              <a:buAutoNum type="arabicPeriod"/>
            </a:pPr>
            <a:r>
              <a:rPr lang="en-US"/>
              <a:t>Double dagger (“‡”) included to indicated max SINGLE dose</a:t>
            </a:r>
          </a:p>
        </p:txBody>
      </p:sp>
      <p:sp>
        <p:nvSpPr>
          <p:cNvPr id="30" name="Freeform: Shape 29">
            <a:extLst>
              <a:ext uri="{FF2B5EF4-FFF2-40B4-BE49-F238E27FC236}">
                <a16:creationId xmlns:a16="http://schemas.microsoft.com/office/drawing/2014/main" id="{DB07DFC5-BB91-4AAB-967C-59FC04DE1138}"/>
              </a:ext>
            </a:extLst>
          </p:cNvPr>
          <p:cNvSpPr/>
          <p:nvPr/>
        </p:nvSpPr>
        <p:spPr>
          <a:xfrm>
            <a:off x="6517188" y="1886047"/>
            <a:ext cx="4329781" cy="3525982"/>
          </a:xfrm>
          <a:custGeom>
            <a:avLst/>
            <a:gdLst>
              <a:gd name="connsiteX0" fmla="*/ 4249783 w 4249783"/>
              <a:gd name="connsiteY0" fmla="*/ 3153639 h 3153639"/>
              <a:gd name="connsiteX1" fmla="*/ 3657600 w 4249783"/>
              <a:gd name="connsiteY1" fmla="*/ 1046165 h 3153639"/>
              <a:gd name="connsiteX2" fmla="*/ 2734491 w 4249783"/>
              <a:gd name="connsiteY2" fmla="*/ 18553 h 3153639"/>
              <a:gd name="connsiteX3" fmla="*/ 0 w 4249783"/>
              <a:gd name="connsiteY3" fmla="*/ 358188 h 3153639"/>
              <a:gd name="connsiteX4" fmla="*/ 0 w 4249783"/>
              <a:gd name="connsiteY4" fmla="*/ 358188 h 3153639"/>
              <a:gd name="connsiteX0" fmla="*/ 4249783 w 4249783"/>
              <a:gd name="connsiteY0" fmla="*/ 3137985 h 3137985"/>
              <a:gd name="connsiteX1" fmla="*/ 3767021 w 4249783"/>
              <a:gd name="connsiteY1" fmla="*/ 580121 h 3137985"/>
              <a:gd name="connsiteX2" fmla="*/ 2734491 w 4249783"/>
              <a:gd name="connsiteY2" fmla="*/ 2899 h 3137985"/>
              <a:gd name="connsiteX3" fmla="*/ 0 w 4249783"/>
              <a:gd name="connsiteY3" fmla="*/ 342534 h 3137985"/>
              <a:gd name="connsiteX4" fmla="*/ 0 w 4249783"/>
              <a:gd name="connsiteY4" fmla="*/ 342534 h 3137985"/>
              <a:gd name="connsiteX0" fmla="*/ 4249783 w 4249783"/>
              <a:gd name="connsiteY0" fmla="*/ 3112686 h 3112686"/>
              <a:gd name="connsiteX1" fmla="*/ 3767021 w 4249783"/>
              <a:gd name="connsiteY1" fmla="*/ 554822 h 3112686"/>
              <a:gd name="connsiteX2" fmla="*/ 2725372 w 4249783"/>
              <a:gd name="connsiteY2" fmla="*/ 3093 h 3112686"/>
              <a:gd name="connsiteX3" fmla="*/ 0 w 4249783"/>
              <a:gd name="connsiteY3" fmla="*/ 317235 h 3112686"/>
              <a:gd name="connsiteX4" fmla="*/ 0 w 4249783"/>
              <a:gd name="connsiteY4" fmla="*/ 317235 h 3112686"/>
              <a:gd name="connsiteX0" fmla="*/ 4260391 w 4260391"/>
              <a:gd name="connsiteY0" fmla="*/ 3273225 h 3273225"/>
              <a:gd name="connsiteX1" fmla="*/ 3777629 w 4260391"/>
              <a:gd name="connsiteY1" fmla="*/ 715361 h 3273225"/>
              <a:gd name="connsiteX2" fmla="*/ 511088 w 4260391"/>
              <a:gd name="connsiteY2" fmla="*/ 2171 h 3273225"/>
              <a:gd name="connsiteX3" fmla="*/ 10608 w 4260391"/>
              <a:gd name="connsiteY3" fmla="*/ 477774 h 3273225"/>
              <a:gd name="connsiteX4" fmla="*/ 10608 w 4260391"/>
              <a:gd name="connsiteY4" fmla="*/ 477774 h 3273225"/>
              <a:gd name="connsiteX0" fmla="*/ 4277138 w 4277138"/>
              <a:gd name="connsiteY0" fmla="*/ 3273225 h 3273225"/>
              <a:gd name="connsiteX1" fmla="*/ 3794376 w 4277138"/>
              <a:gd name="connsiteY1" fmla="*/ 715361 h 3273225"/>
              <a:gd name="connsiteX2" fmla="*/ 527835 w 4277138"/>
              <a:gd name="connsiteY2" fmla="*/ 2171 h 3273225"/>
              <a:gd name="connsiteX3" fmla="*/ 27355 w 4277138"/>
              <a:gd name="connsiteY3" fmla="*/ 477774 h 3273225"/>
              <a:gd name="connsiteX4" fmla="*/ 0 w 4277138"/>
              <a:gd name="connsiteY4" fmla="*/ 409790 h 3273225"/>
              <a:gd name="connsiteX0" fmla="*/ 4309820 w 4309820"/>
              <a:gd name="connsiteY0" fmla="*/ 3273225 h 3273225"/>
              <a:gd name="connsiteX1" fmla="*/ 3827058 w 4309820"/>
              <a:gd name="connsiteY1" fmla="*/ 715361 h 3273225"/>
              <a:gd name="connsiteX2" fmla="*/ 560517 w 4309820"/>
              <a:gd name="connsiteY2" fmla="*/ 2171 h 3273225"/>
              <a:gd name="connsiteX3" fmla="*/ 60037 w 4309820"/>
              <a:gd name="connsiteY3" fmla="*/ 477774 h 3273225"/>
              <a:gd name="connsiteX4" fmla="*/ 0 w 4309820"/>
              <a:gd name="connsiteY4" fmla="*/ 549899 h 3273225"/>
              <a:gd name="connsiteX0" fmla="*/ 4309820 w 4309820"/>
              <a:gd name="connsiteY0" fmla="*/ 3274971 h 3274971"/>
              <a:gd name="connsiteX1" fmla="*/ 3827058 w 4309820"/>
              <a:gd name="connsiteY1" fmla="*/ 717107 h 3274971"/>
              <a:gd name="connsiteX2" fmla="*/ 560517 w 4309820"/>
              <a:gd name="connsiteY2" fmla="*/ 3917 h 3274971"/>
              <a:gd name="connsiteX3" fmla="*/ 11014 w 4309820"/>
              <a:gd name="connsiteY3" fmla="*/ 412511 h 3274971"/>
              <a:gd name="connsiteX4" fmla="*/ 0 w 4309820"/>
              <a:gd name="connsiteY4" fmla="*/ 551645 h 3274971"/>
              <a:gd name="connsiteX0" fmla="*/ 4317663 w 4317663"/>
              <a:gd name="connsiteY0" fmla="*/ 3276856 h 3276856"/>
              <a:gd name="connsiteX1" fmla="*/ 3834901 w 4317663"/>
              <a:gd name="connsiteY1" fmla="*/ 718992 h 3276856"/>
              <a:gd name="connsiteX2" fmla="*/ 568360 w 4317663"/>
              <a:gd name="connsiteY2" fmla="*/ 5802 h 3276856"/>
              <a:gd name="connsiteX3" fmla="*/ 2516 w 4317663"/>
              <a:gd name="connsiteY3" fmla="*/ 362617 h 3276856"/>
              <a:gd name="connsiteX4" fmla="*/ 7843 w 4317663"/>
              <a:gd name="connsiteY4" fmla="*/ 553530 h 327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663" h="3276856">
                <a:moveTo>
                  <a:pt x="4317663" y="3276856"/>
                </a:moveTo>
                <a:cubicBezTo>
                  <a:pt x="4147846" y="2484376"/>
                  <a:pt x="4459785" y="1264168"/>
                  <a:pt x="3834901" y="718992"/>
                </a:cubicBezTo>
                <a:cubicBezTo>
                  <a:pt x="3210017" y="173816"/>
                  <a:pt x="1207091" y="65198"/>
                  <a:pt x="568360" y="5802"/>
                </a:cubicBezTo>
                <a:cubicBezTo>
                  <a:pt x="-70371" y="-53594"/>
                  <a:pt x="2516" y="362617"/>
                  <a:pt x="2516" y="362617"/>
                </a:cubicBezTo>
                <a:lnTo>
                  <a:pt x="7843" y="553530"/>
                </a:lnTo>
              </a:path>
            </a:pathLst>
          </a:custGeom>
          <a:noFill/>
          <a:ln w="25400">
            <a:solidFill>
              <a:schemeClr val="bg1"/>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B85208C-16F9-4401-B0DE-5E405259BCBE}"/>
              </a:ext>
            </a:extLst>
          </p:cNvPr>
          <p:cNvSpPr/>
          <p:nvPr/>
        </p:nvSpPr>
        <p:spPr>
          <a:xfrm>
            <a:off x="1105989" y="2561076"/>
            <a:ext cx="496388" cy="180975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B6CF6A5-C91E-4C39-ABB9-309FD36B5BE2}"/>
              </a:ext>
            </a:extLst>
          </p:cNvPr>
          <p:cNvSpPr/>
          <p:nvPr/>
        </p:nvSpPr>
        <p:spPr>
          <a:xfrm>
            <a:off x="783058" y="3840480"/>
            <a:ext cx="419860" cy="2188845"/>
          </a:xfrm>
          <a:custGeom>
            <a:avLst/>
            <a:gdLst>
              <a:gd name="connsiteX0" fmla="*/ 322931 w 322931"/>
              <a:gd name="connsiteY0" fmla="*/ 1933303 h 1933303"/>
              <a:gd name="connsiteX1" fmla="*/ 713 w 322931"/>
              <a:gd name="connsiteY1" fmla="*/ 557349 h 1933303"/>
              <a:gd name="connsiteX2" fmla="*/ 253262 w 322931"/>
              <a:gd name="connsiteY2" fmla="*/ 0 h 1933303"/>
            </a:gdLst>
            <a:ahLst/>
            <a:cxnLst>
              <a:cxn ang="0">
                <a:pos x="connsiteX0" y="connsiteY0"/>
              </a:cxn>
              <a:cxn ang="0">
                <a:pos x="connsiteX1" y="connsiteY1"/>
              </a:cxn>
              <a:cxn ang="0">
                <a:pos x="connsiteX2" y="connsiteY2"/>
              </a:cxn>
            </a:cxnLst>
            <a:rect l="l" t="t" r="r" b="b"/>
            <a:pathLst>
              <a:path w="322931" h="1933303">
                <a:moveTo>
                  <a:pt x="322931" y="1933303"/>
                </a:moveTo>
                <a:cubicBezTo>
                  <a:pt x="167627" y="1406434"/>
                  <a:pt x="12324" y="879566"/>
                  <a:pt x="713" y="557349"/>
                </a:cubicBezTo>
                <a:cubicBezTo>
                  <a:pt x="-10898" y="235132"/>
                  <a:pt x="121182" y="117566"/>
                  <a:pt x="253262" y="0"/>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01E5E7F-3454-4269-83CF-A130E5B5E36C}"/>
              </a:ext>
            </a:extLst>
          </p:cNvPr>
          <p:cNvSpPr/>
          <p:nvPr/>
        </p:nvSpPr>
        <p:spPr>
          <a:xfrm>
            <a:off x="9413470" y="2876549"/>
            <a:ext cx="296728" cy="1933575"/>
          </a:xfrm>
          <a:custGeom>
            <a:avLst/>
            <a:gdLst>
              <a:gd name="connsiteX0" fmla="*/ 95250 w 147097"/>
              <a:gd name="connsiteY0" fmla="*/ 1619250 h 1619250"/>
              <a:gd name="connsiteX1" fmla="*/ 142875 w 147097"/>
              <a:gd name="connsiteY1" fmla="*/ 390525 h 1619250"/>
              <a:gd name="connsiteX2" fmla="*/ 0 w 147097"/>
              <a:gd name="connsiteY2" fmla="*/ 0 h 1619250"/>
            </a:gdLst>
            <a:ahLst/>
            <a:cxnLst>
              <a:cxn ang="0">
                <a:pos x="connsiteX0" y="connsiteY0"/>
              </a:cxn>
              <a:cxn ang="0">
                <a:pos x="connsiteX1" y="connsiteY1"/>
              </a:cxn>
              <a:cxn ang="0">
                <a:pos x="connsiteX2" y="connsiteY2"/>
              </a:cxn>
            </a:cxnLst>
            <a:rect l="l" t="t" r="r" b="b"/>
            <a:pathLst>
              <a:path w="147097" h="1619250">
                <a:moveTo>
                  <a:pt x="95250" y="1619250"/>
                </a:moveTo>
                <a:cubicBezTo>
                  <a:pt x="127000" y="1139825"/>
                  <a:pt x="158750" y="660400"/>
                  <a:pt x="142875" y="390525"/>
                </a:cubicBezTo>
                <a:cubicBezTo>
                  <a:pt x="127000" y="120650"/>
                  <a:pt x="63500" y="60325"/>
                  <a:pt x="0" y="0"/>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0F1D60C-D670-4AB4-B806-0A84A3CB1B13}"/>
              </a:ext>
            </a:extLst>
          </p:cNvPr>
          <p:cNvSpPr/>
          <p:nvPr/>
        </p:nvSpPr>
        <p:spPr>
          <a:xfrm>
            <a:off x="1602377" y="2876550"/>
            <a:ext cx="879426" cy="3576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E0F4E2C-BA0A-4D69-8BFE-243AB3911072}"/>
              </a:ext>
            </a:extLst>
          </p:cNvPr>
          <p:cNvSpPr/>
          <p:nvPr/>
        </p:nvSpPr>
        <p:spPr>
          <a:xfrm>
            <a:off x="301865" y="2396116"/>
            <a:ext cx="1662489" cy="3905413"/>
          </a:xfrm>
          <a:custGeom>
            <a:avLst/>
            <a:gdLst>
              <a:gd name="connsiteX0" fmla="*/ 843339 w 1662489"/>
              <a:gd name="connsiteY0" fmla="*/ 3633209 h 3633209"/>
              <a:gd name="connsiteX1" fmla="*/ 5139 w 1662489"/>
              <a:gd name="connsiteY1" fmla="*/ 1813934 h 3633209"/>
              <a:gd name="connsiteX2" fmla="*/ 529014 w 1662489"/>
              <a:gd name="connsiteY2" fmla="*/ 185159 h 3633209"/>
              <a:gd name="connsiteX3" fmla="*/ 1300539 w 1662489"/>
              <a:gd name="connsiteY3" fmla="*/ 61334 h 3633209"/>
              <a:gd name="connsiteX4" fmla="*/ 1662489 w 1662489"/>
              <a:gd name="connsiteY4" fmla="*/ 404234 h 363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89" h="3633209">
                <a:moveTo>
                  <a:pt x="843339" y="3633209"/>
                </a:moveTo>
                <a:cubicBezTo>
                  <a:pt x="450432" y="3010909"/>
                  <a:pt x="57526" y="2388609"/>
                  <a:pt x="5139" y="1813934"/>
                </a:cubicBezTo>
                <a:cubicBezTo>
                  <a:pt x="-47248" y="1239259"/>
                  <a:pt x="313114" y="477259"/>
                  <a:pt x="529014" y="185159"/>
                </a:cubicBezTo>
                <a:cubicBezTo>
                  <a:pt x="744914" y="-106941"/>
                  <a:pt x="1111627" y="24822"/>
                  <a:pt x="1300539" y="61334"/>
                </a:cubicBezTo>
                <a:cubicBezTo>
                  <a:pt x="1489451" y="97846"/>
                  <a:pt x="1575970" y="251040"/>
                  <a:pt x="1662489" y="404234"/>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D649853-B67A-4091-BCC3-765CBE8523DB}"/>
              </a:ext>
            </a:extLst>
          </p:cNvPr>
          <p:cNvSpPr/>
          <p:nvPr/>
        </p:nvSpPr>
        <p:spPr>
          <a:xfrm>
            <a:off x="4981303" y="3500846"/>
            <a:ext cx="1984418" cy="2699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3FA7679-98B6-49C9-AA85-3E932A94F874}"/>
              </a:ext>
            </a:extLst>
          </p:cNvPr>
          <p:cNvSpPr/>
          <p:nvPr/>
        </p:nvSpPr>
        <p:spPr>
          <a:xfrm>
            <a:off x="5767252" y="3805646"/>
            <a:ext cx="263057" cy="827314"/>
          </a:xfrm>
          <a:custGeom>
            <a:avLst/>
            <a:gdLst>
              <a:gd name="connsiteX0" fmla="*/ 0 w 909669"/>
              <a:gd name="connsiteY0" fmla="*/ 827314 h 827314"/>
              <a:gd name="connsiteX1" fmla="*/ 818606 w 909669"/>
              <a:gd name="connsiteY1" fmla="*/ 522514 h 827314"/>
              <a:gd name="connsiteX2" fmla="*/ 853440 w 909669"/>
              <a:gd name="connsiteY2" fmla="*/ 0 h 827314"/>
            </a:gdLst>
            <a:ahLst/>
            <a:cxnLst>
              <a:cxn ang="0">
                <a:pos x="connsiteX0" y="connsiteY0"/>
              </a:cxn>
              <a:cxn ang="0">
                <a:pos x="connsiteX1" y="connsiteY1"/>
              </a:cxn>
              <a:cxn ang="0">
                <a:pos x="connsiteX2" y="connsiteY2"/>
              </a:cxn>
            </a:cxnLst>
            <a:rect l="l" t="t" r="r" b="b"/>
            <a:pathLst>
              <a:path w="909669" h="827314">
                <a:moveTo>
                  <a:pt x="0" y="827314"/>
                </a:moveTo>
                <a:cubicBezTo>
                  <a:pt x="338183" y="743857"/>
                  <a:pt x="676366" y="660400"/>
                  <a:pt x="818606" y="522514"/>
                </a:cubicBezTo>
                <a:cubicBezTo>
                  <a:pt x="960846" y="384628"/>
                  <a:pt x="907143" y="192314"/>
                  <a:pt x="853440" y="0"/>
                </a:cubicBezTo>
              </a:path>
            </a:pathLst>
          </a:custGeom>
          <a:noFill/>
          <a:ln w="25400">
            <a:solidFill>
              <a:schemeClr val="bg1"/>
            </a:solidFill>
            <a:headEnd type="non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7">
            <a:extLst>
              <a:ext uri="{FF2B5EF4-FFF2-40B4-BE49-F238E27FC236}">
                <a16:creationId xmlns:a16="http://schemas.microsoft.com/office/drawing/2014/main" id="{1BB9CBF3-FD8C-4B29-B350-B667E070E009}"/>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(CONT.)</a:t>
            </a:r>
            <a:endParaRPr lang="en-US" sz="1800">
              <a:ea typeface="+mj-lt"/>
              <a:cs typeface="+mj-lt"/>
            </a:endParaRPr>
          </a:p>
        </p:txBody>
      </p:sp>
      <p:pic>
        <p:nvPicPr>
          <p:cNvPr id="19" name="Picture 18">
            <a:extLst>
              <a:ext uri="{FF2B5EF4-FFF2-40B4-BE49-F238E27FC236}">
                <a16:creationId xmlns:a16="http://schemas.microsoft.com/office/drawing/2014/main" id="{D9607411-CEBE-4FBB-877F-BD144089C7B2}"/>
              </a:ext>
            </a:extLst>
          </p:cNvPr>
          <p:cNvPicPr>
            <a:picLocks noChangeAspect="1"/>
          </p:cNvPicPr>
          <p:nvPr/>
        </p:nvPicPr>
        <p:blipFill>
          <a:blip r:embed="rId3"/>
          <a:stretch>
            <a:fillRect/>
          </a:stretch>
        </p:blipFill>
        <p:spPr>
          <a:xfrm>
            <a:off x="1202919" y="1105231"/>
            <a:ext cx="328613" cy="374381"/>
          </a:xfrm>
          <a:prstGeom prst="rect">
            <a:avLst/>
          </a:prstGeom>
        </p:spPr>
      </p:pic>
      <p:sp>
        <p:nvSpPr>
          <p:cNvPr id="2" name="Freeform: Shape 1">
            <a:extLst>
              <a:ext uri="{FF2B5EF4-FFF2-40B4-BE49-F238E27FC236}">
                <a16:creationId xmlns:a16="http://schemas.microsoft.com/office/drawing/2014/main" id="{9046BB80-972B-CF62-20A7-995CC2E94C96}"/>
              </a:ext>
            </a:extLst>
          </p:cNvPr>
          <p:cNvSpPr/>
          <p:nvPr/>
        </p:nvSpPr>
        <p:spPr>
          <a:xfrm>
            <a:off x="7278624" y="3977640"/>
            <a:ext cx="4432134" cy="2615184"/>
          </a:xfrm>
          <a:custGeom>
            <a:avLst/>
            <a:gdLst>
              <a:gd name="connsiteX0" fmla="*/ 0 w 4432134"/>
              <a:gd name="connsiteY0" fmla="*/ 2615184 h 2615184"/>
              <a:gd name="connsiteX1" fmla="*/ 1874520 w 4432134"/>
              <a:gd name="connsiteY1" fmla="*/ 2331720 h 2615184"/>
              <a:gd name="connsiteX2" fmla="*/ 4069080 w 4432134"/>
              <a:gd name="connsiteY2" fmla="*/ 1527048 h 2615184"/>
              <a:gd name="connsiteX3" fmla="*/ 4379976 w 4432134"/>
              <a:gd name="connsiteY3" fmla="*/ 484632 h 2615184"/>
              <a:gd name="connsiteX4" fmla="*/ 3529584 w 4432134"/>
              <a:gd name="connsiteY4" fmla="*/ 146304 h 2615184"/>
              <a:gd name="connsiteX5" fmla="*/ 2212848 w 4432134"/>
              <a:gd name="connsiteY5" fmla="*/ 0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2134" h="2615184">
                <a:moveTo>
                  <a:pt x="0" y="2615184"/>
                </a:moveTo>
                <a:cubicBezTo>
                  <a:pt x="598170" y="2564130"/>
                  <a:pt x="1196340" y="2513076"/>
                  <a:pt x="1874520" y="2331720"/>
                </a:cubicBezTo>
                <a:cubicBezTo>
                  <a:pt x="2552700" y="2150364"/>
                  <a:pt x="3651504" y="1834896"/>
                  <a:pt x="4069080" y="1527048"/>
                </a:cubicBezTo>
                <a:cubicBezTo>
                  <a:pt x="4486656" y="1219200"/>
                  <a:pt x="4469892" y="714756"/>
                  <a:pt x="4379976" y="484632"/>
                </a:cubicBezTo>
                <a:cubicBezTo>
                  <a:pt x="4290060" y="254508"/>
                  <a:pt x="3890772" y="227076"/>
                  <a:pt x="3529584" y="146304"/>
                </a:cubicBezTo>
                <a:cubicBezTo>
                  <a:pt x="3168396" y="65532"/>
                  <a:pt x="2690622" y="32766"/>
                  <a:pt x="2212848" y="0"/>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ED7BD714-5965-E4B7-EBC0-78E1172CFC92}"/>
              </a:ext>
            </a:extLst>
          </p:cNvPr>
          <p:cNvSpPr/>
          <p:nvPr/>
        </p:nvSpPr>
        <p:spPr>
          <a:xfrm>
            <a:off x="4832267" y="1856529"/>
            <a:ext cx="2637789" cy="597929"/>
          </a:xfrm>
          <a:custGeom>
            <a:avLst/>
            <a:gdLst>
              <a:gd name="connsiteX0" fmla="*/ 2128201 w 2128201"/>
              <a:gd name="connsiteY0" fmla="*/ 29600 h 603149"/>
              <a:gd name="connsiteX1" fmla="*/ 1210523 w 2128201"/>
              <a:gd name="connsiteY1" fmla="*/ 6658 h 603149"/>
              <a:gd name="connsiteX2" fmla="*/ 194523 w 2128201"/>
              <a:gd name="connsiteY2" fmla="*/ 134478 h 603149"/>
              <a:gd name="connsiteX3" fmla="*/ 1156 w 2128201"/>
              <a:gd name="connsiteY3" fmla="*/ 603149 h 603149"/>
              <a:gd name="connsiteX0" fmla="*/ 2132963 w 2132963"/>
              <a:gd name="connsiteY0" fmla="*/ 33280 h 602067"/>
              <a:gd name="connsiteX1" fmla="*/ 1210523 w 2132963"/>
              <a:gd name="connsiteY1" fmla="*/ 5576 h 602067"/>
              <a:gd name="connsiteX2" fmla="*/ 194523 w 2132963"/>
              <a:gd name="connsiteY2" fmla="*/ 133396 h 602067"/>
              <a:gd name="connsiteX3" fmla="*/ 1156 w 2132963"/>
              <a:gd name="connsiteY3" fmla="*/ 602067 h 602067"/>
              <a:gd name="connsiteX0" fmla="*/ 2180588 w 2180588"/>
              <a:gd name="connsiteY0" fmla="*/ 33280 h 602067"/>
              <a:gd name="connsiteX1" fmla="*/ 1210523 w 2180588"/>
              <a:gd name="connsiteY1" fmla="*/ 5576 h 602067"/>
              <a:gd name="connsiteX2" fmla="*/ 194523 w 2180588"/>
              <a:gd name="connsiteY2" fmla="*/ 133396 h 602067"/>
              <a:gd name="connsiteX3" fmla="*/ 1156 w 2180588"/>
              <a:gd name="connsiteY3" fmla="*/ 602067 h 602067"/>
              <a:gd name="connsiteX0" fmla="*/ 2175826 w 2175826"/>
              <a:gd name="connsiteY0" fmla="*/ 35188 h 601594"/>
              <a:gd name="connsiteX1" fmla="*/ 1210523 w 2175826"/>
              <a:gd name="connsiteY1" fmla="*/ 5103 h 601594"/>
              <a:gd name="connsiteX2" fmla="*/ 194523 w 2175826"/>
              <a:gd name="connsiteY2" fmla="*/ 132923 h 601594"/>
              <a:gd name="connsiteX3" fmla="*/ 1156 w 2175826"/>
              <a:gd name="connsiteY3" fmla="*/ 601594 h 601594"/>
              <a:gd name="connsiteX0" fmla="*/ 2097245 w 2097245"/>
              <a:gd name="connsiteY0" fmla="*/ 31415 h 602583"/>
              <a:gd name="connsiteX1" fmla="*/ 1210523 w 2097245"/>
              <a:gd name="connsiteY1" fmla="*/ 6092 h 602583"/>
              <a:gd name="connsiteX2" fmla="*/ 194523 w 2097245"/>
              <a:gd name="connsiteY2" fmla="*/ 133912 h 602583"/>
              <a:gd name="connsiteX3" fmla="*/ 1156 w 2097245"/>
              <a:gd name="connsiteY3" fmla="*/ 602583 h 602583"/>
              <a:gd name="connsiteX0" fmla="*/ 2118676 w 2118676"/>
              <a:gd name="connsiteY0" fmla="*/ 31415 h 602583"/>
              <a:gd name="connsiteX1" fmla="*/ 1210523 w 2118676"/>
              <a:gd name="connsiteY1" fmla="*/ 6092 h 602583"/>
              <a:gd name="connsiteX2" fmla="*/ 194523 w 2118676"/>
              <a:gd name="connsiteY2" fmla="*/ 133912 h 602583"/>
              <a:gd name="connsiteX3" fmla="*/ 1156 w 2118676"/>
              <a:gd name="connsiteY3" fmla="*/ 602583 h 602583"/>
              <a:gd name="connsiteX0" fmla="*/ 2118676 w 2118676"/>
              <a:gd name="connsiteY0" fmla="*/ 37137 h 601161"/>
              <a:gd name="connsiteX1" fmla="*/ 1210523 w 2118676"/>
              <a:gd name="connsiteY1" fmla="*/ 4670 h 601161"/>
              <a:gd name="connsiteX2" fmla="*/ 194523 w 2118676"/>
              <a:gd name="connsiteY2" fmla="*/ 132490 h 601161"/>
              <a:gd name="connsiteX3" fmla="*/ 1156 w 2118676"/>
              <a:gd name="connsiteY3" fmla="*/ 601161 h 601161"/>
              <a:gd name="connsiteX0" fmla="*/ 2123439 w 2123439"/>
              <a:gd name="connsiteY0" fmla="*/ 35187 h 601593"/>
              <a:gd name="connsiteX1" fmla="*/ 1210523 w 2123439"/>
              <a:gd name="connsiteY1" fmla="*/ 5102 h 601593"/>
              <a:gd name="connsiteX2" fmla="*/ 194523 w 2123439"/>
              <a:gd name="connsiteY2" fmla="*/ 132922 h 601593"/>
              <a:gd name="connsiteX3" fmla="*/ 1156 w 2123439"/>
              <a:gd name="connsiteY3" fmla="*/ 601593 h 601593"/>
              <a:gd name="connsiteX0" fmla="*/ 2637789 w 2637789"/>
              <a:gd name="connsiteY0" fmla="*/ 67066 h 597754"/>
              <a:gd name="connsiteX1" fmla="*/ 1210523 w 2637789"/>
              <a:gd name="connsiteY1" fmla="*/ 1263 h 597754"/>
              <a:gd name="connsiteX2" fmla="*/ 194523 w 2637789"/>
              <a:gd name="connsiteY2" fmla="*/ 129083 h 597754"/>
              <a:gd name="connsiteX3" fmla="*/ 1156 w 2637789"/>
              <a:gd name="connsiteY3" fmla="*/ 597754 h 597754"/>
              <a:gd name="connsiteX0" fmla="*/ 2637789 w 2637789"/>
              <a:gd name="connsiteY0" fmla="*/ 67408 h 598096"/>
              <a:gd name="connsiteX1" fmla="*/ 1210523 w 2637789"/>
              <a:gd name="connsiteY1" fmla="*/ 1605 h 598096"/>
              <a:gd name="connsiteX2" fmla="*/ 194523 w 2637789"/>
              <a:gd name="connsiteY2" fmla="*/ 129425 h 598096"/>
              <a:gd name="connsiteX3" fmla="*/ 1156 w 2637789"/>
              <a:gd name="connsiteY3" fmla="*/ 598096 h 598096"/>
              <a:gd name="connsiteX0" fmla="*/ 2637789 w 2637789"/>
              <a:gd name="connsiteY0" fmla="*/ 69622 h 597929"/>
              <a:gd name="connsiteX1" fmla="*/ 1210523 w 2637789"/>
              <a:gd name="connsiteY1" fmla="*/ 1438 h 597929"/>
              <a:gd name="connsiteX2" fmla="*/ 194523 w 2637789"/>
              <a:gd name="connsiteY2" fmla="*/ 129258 h 597929"/>
              <a:gd name="connsiteX3" fmla="*/ 1156 w 2637789"/>
              <a:gd name="connsiteY3" fmla="*/ 597929 h 597929"/>
            </a:gdLst>
            <a:ahLst/>
            <a:cxnLst>
              <a:cxn ang="0">
                <a:pos x="connsiteX0" y="connsiteY0"/>
              </a:cxn>
              <a:cxn ang="0">
                <a:pos x="connsiteX1" y="connsiteY1"/>
              </a:cxn>
              <a:cxn ang="0">
                <a:pos x="connsiteX2" y="connsiteY2"/>
              </a:cxn>
              <a:cxn ang="0">
                <a:pos x="connsiteX3" y="connsiteY3"/>
              </a:cxn>
            </a:cxnLst>
            <a:rect l="l" t="t" r="r" b="b"/>
            <a:pathLst>
              <a:path w="2637789" h="597929">
                <a:moveTo>
                  <a:pt x="2637789" y="69622"/>
                </a:moveTo>
                <a:cubicBezTo>
                  <a:pt x="2340090" y="35124"/>
                  <a:pt x="1617734" y="-8501"/>
                  <a:pt x="1210523" y="1438"/>
                </a:cubicBezTo>
                <a:cubicBezTo>
                  <a:pt x="803312" y="11377"/>
                  <a:pt x="396084" y="29843"/>
                  <a:pt x="194523" y="129258"/>
                </a:cubicBezTo>
                <a:cubicBezTo>
                  <a:pt x="-7038" y="228673"/>
                  <a:pt x="-2941" y="413301"/>
                  <a:pt x="1156" y="597929"/>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F7F7F"/>
                                      </p:to>
                                    </p:animClr>
                                  </p:sub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F7F7F"/>
                                      </p:to>
                                    </p:animClr>
                                  </p:sub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F7F7F"/>
                                      </p:to>
                                    </p:animClr>
                                  </p:sub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F7F7F"/>
                                      </p:to>
                                    </p:animClr>
                                  </p:sub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F7F7F"/>
                                      </p:to>
                                    </p:animClr>
                                  </p:sub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p:bldP spid="30" grpId="0" animBg="1"/>
      <p:bldP spid="34" grpId="0" animBg="1"/>
      <p:bldP spid="36" grpId="0" animBg="1"/>
      <p:bldP spid="38" grpId="0" animBg="1"/>
      <p:bldP spid="39" grpId="0" animBg="1"/>
      <p:bldP spid="40" grpId="0" animBg="1"/>
      <p:bldP spid="41" grpId="0" animBg="1"/>
      <p:bldP spid="42" grpId="0" animBg="1"/>
      <p:bldP spid="2"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marL="0" indent="0">
              <a:buNone/>
            </a:pPr>
            <a:r>
              <a:rPr lang="en-US" u="sng"/>
              <a:t>New Layout Example, cont.</a:t>
            </a:r>
            <a:r>
              <a:rPr lang="en-US"/>
              <a:t>:</a:t>
            </a:r>
          </a:p>
          <a:p>
            <a:pPr marL="0" indent="0">
              <a:buNone/>
            </a:pPr>
            <a:endParaRPr lang="en-US"/>
          </a:p>
        </p:txBody>
      </p:sp>
      <p:sp>
        <p:nvSpPr>
          <p:cNvPr id="13" name="TextBox 12">
            <a:extLst>
              <a:ext uri="{FF2B5EF4-FFF2-40B4-BE49-F238E27FC236}">
                <a16:creationId xmlns:a16="http://schemas.microsoft.com/office/drawing/2014/main" id="{EF16E182-FE9A-4900-93DB-9AEFF549F492}"/>
              </a:ext>
            </a:extLst>
          </p:cNvPr>
          <p:cNvSpPr txBox="1"/>
          <p:nvPr/>
        </p:nvSpPr>
        <p:spPr>
          <a:xfrm>
            <a:off x="1202919" y="2376410"/>
            <a:ext cx="2890110" cy="369332"/>
          </a:xfrm>
          <a:prstGeom prst="rect">
            <a:avLst/>
          </a:prstGeom>
          <a:noFill/>
        </p:spPr>
        <p:txBody>
          <a:bodyPr wrap="square" rtlCol="0">
            <a:spAutoFit/>
          </a:bodyPr>
          <a:lstStyle/>
          <a:p>
            <a:endParaRPr lang="en-US"/>
          </a:p>
        </p:txBody>
      </p:sp>
      <p:pic>
        <p:nvPicPr>
          <p:cNvPr id="4" name="Picture 3">
            <a:extLst>
              <a:ext uri="{FF2B5EF4-FFF2-40B4-BE49-F238E27FC236}">
                <a16:creationId xmlns:a16="http://schemas.microsoft.com/office/drawing/2014/main" id="{18F5B1CF-9EC3-4662-905D-209EA36BA0E1}"/>
              </a:ext>
            </a:extLst>
          </p:cNvPr>
          <p:cNvPicPr>
            <a:picLocks noChangeAspect="1"/>
          </p:cNvPicPr>
          <p:nvPr/>
        </p:nvPicPr>
        <p:blipFill>
          <a:blip r:embed="rId2"/>
          <a:stretch>
            <a:fillRect/>
          </a:stretch>
        </p:blipFill>
        <p:spPr>
          <a:xfrm>
            <a:off x="1202919" y="2519681"/>
            <a:ext cx="8181975" cy="1962150"/>
          </a:xfrm>
          <a:prstGeom prst="rect">
            <a:avLst/>
          </a:prstGeom>
        </p:spPr>
      </p:pic>
      <p:sp>
        <p:nvSpPr>
          <p:cNvPr id="7" name="TextBox 6">
            <a:extLst>
              <a:ext uri="{FF2B5EF4-FFF2-40B4-BE49-F238E27FC236}">
                <a16:creationId xmlns:a16="http://schemas.microsoft.com/office/drawing/2014/main" id="{3C0E2B8A-D0B8-4487-8F3B-5D0EEDCC6A7C}"/>
              </a:ext>
            </a:extLst>
          </p:cNvPr>
          <p:cNvSpPr txBox="1"/>
          <p:nvPr/>
        </p:nvSpPr>
        <p:spPr>
          <a:xfrm>
            <a:off x="1202918" y="4620500"/>
            <a:ext cx="9257817" cy="369332"/>
          </a:xfrm>
          <a:prstGeom prst="rect">
            <a:avLst/>
          </a:prstGeom>
          <a:noFill/>
        </p:spPr>
        <p:txBody>
          <a:bodyPr wrap="square" rtlCol="0">
            <a:spAutoFit/>
          </a:bodyPr>
          <a:lstStyle/>
          <a:p>
            <a:r>
              <a:rPr lang="en-US"/>
              <a:t>Medications that require a </a:t>
            </a:r>
            <a:r>
              <a:rPr lang="en-US" b="1">
                <a:solidFill>
                  <a:srgbClr val="FF0000"/>
                </a:solidFill>
              </a:rPr>
              <a:t>BHO</a:t>
            </a:r>
            <a:r>
              <a:rPr lang="en-US"/>
              <a:t> prior to administration are still identified with </a:t>
            </a:r>
            <a:r>
              <a:rPr lang="en-US" b="1">
                <a:solidFill>
                  <a:srgbClr val="FF0000"/>
                </a:solidFill>
              </a:rPr>
              <a:t>BOLD RED </a:t>
            </a:r>
            <a:r>
              <a:rPr lang="en-US"/>
              <a:t>font</a:t>
            </a:r>
          </a:p>
        </p:txBody>
      </p:sp>
      <p:sp>
        <p:nvSpPr>
          <p:cNvPr id="10" name="Title 7">
            <a:extLst>
              <a:ext uri="{FF2B5EF4-FFF2-40B4-BE49-F238E27FC236}">
                <a16:creationId xmlns:a16="http://schemas.microsoft.com/office/drawing/2014/main" id="{228E95C6-9454-4419-93C4-F98FFE36FB2F}"/>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a:t>
            </a:r>
            <a:r>
              <a:rPr lang="en-US" sz="1800">
                <a:ea typeface="+mj-lt"/>
                <a:cs typeface="+mj-lt"/>
              </a:rPr>
              <a:t>(CONT.)</a:t>
            </a:r>
            <a:endParaRPr lang="en-US">
              <a:ea typeface="+mj-lt"/>
              <a:cs typeface="+mj-lt"/>
            </a:endParaRPr>
          </a:p>
        </p:txBody>
      </p:sp>
      <p:pic>
        <p:nvPicPr>
          <p:cNvPr id="11" name="Picture 10">
            <a:extLst>
              <a:ext uri="{FF2B5EF4-FFF2-40B4-BE49-F238E27FC236}">
                <a16:creationId xmlns:a16="http://schemas.microsoft.com/office/drawing/2014/main" id="{C52C9CEF-5EC5-43C2-97AA-CFD2BF1AF91D}"/>
              </a:ext>
            </a:extLst>
          </p:cNvPr>
          <p:cNvPicPr>
            <a:picLocks noChangeAspect="1"/>
          </p:cNvPicPr>
          <p:nvPr/>
        </p:nvPicPr>
        <p:blipFill>
          <a:blip r:embed="rId3"/>
          <a:stretch>
            <a:fillRect/>
          </a:stretch>
        </p:blipFill>
        <p:spPr>
          <a:xfrm>
            <a:off x="1202919" y="1105231"/>
            <a:ext cx="328613" cy="374381"/>
          </a:xfrm>
          <a:prstGeom prst="rect">
            <a:avLst/>
          </a:prstGeom>
        </p:spPr>
      </p:pic>
    </p:spTree>
    <p:extLst>
      <p:ext uri="{BB962C8B-B14F-4D97-AF65-F5344CB8AC3E}">
        <p14:creationId xmlns:p14="http://schemas.microsoft.com/office/powerpoint/2010/main" val="1154076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48EB6C2-8A36-4B98-85D3-4DB16BBAB49F}"/>
              </a:ext>
            </a:extLst>
          </p:cNvPr>
          <p:cNvSpPr>
            <a:spLocks noGrp="1"/>
          </p:cNvSpPr>
          <p:nvPr>
            <p:ph idx="1"/>
          </p:nvPr>
        </p:nvSpPr>
        <p:spPr/>
        <p:txBody>
          <a:bodyPr>
            <a:noAutofit/>
          </a:bodyPr>
          <a:lstStyle/>
          <a:p>
            <a:pPr marL="0" indent="0">
              <a:buNone/>
            </a:pPr>
            <a:r>
              <a:rPr lang="en-US" u="sng"/>
              <a:t>New Layout Example, cont.</a:t>
            </a:r>
            <a:r>
              <a:rPr lang="en-US"/>
              <a:t>:</a:t>
            </a:r>
          </a:p>
          <a:p>
            <a:pPr marL="0" indent="0">
              <a:buNone/>
            </a:pPr>
            <a:endParaRPr lang="en-US"/>
          </a:p>
        </p:txBody>
      </p:sp>
      <p:sp>
        <p:nvSpPr>
          <p:cNvPr id="13" name="TextBox 12">
            <a:extLst>
              <a:ext uri="{FF2B5EF4-FFF2-40B4-BE49-F238E27FC236}">
                <a16:creationId xmlns:a16="http://schemas.microsoft.com/office/drawing/2014/main" id="{EF16E182-FE9A-4900-93DB-9AEFF549F492}"/>
              </a:ext>
            </a:extLst>
          </p:cNvPr>
          <p:cNvSpPr txBox="1"/>
          <p:nvPr/>
        </p:nvSpPr>
        <p:spPr>
          <a:xfrm>
            <a:off x="1202919" y="2376410"/>
            <a:ext cx="2890110"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3C0E2B8A-D0B8-4487-8F3B-5D0EEDCC6A7C}"/>
              </a:ext>
            </a:extLst>
          </p:cNvPr>
          <p:cNvSpPr txBox="1"/>
          <p:nvPr/>
        </p:nvSpPr>
        <p:spPr>
          <a:xfrm>
            <a:off x="1202919" y="5057676"/>
            <a:ext cx="9944051" cy="923330"/>
          </a:xfrm>
          <a:prstGeom prst="rect">
            <a:avLst/>
          </a:prstGeom>
          <a:noFill/>
        </p:spPr>
        <p:txBody>
          <a:bodyPr wrap="square" rtlCol="0">
            <a:spAutoFit/>
          </a:bodyPr>
          <a:lstStyle/>
          <a:p>
            <a:r>
              <a:rPr lang="en-US"/>
              <a:t>There will be some instances in which a medication has multiple indications for administration. It is incumbent upon all paramedic providers to know when a </a:t>
            </a:r>
            <a:r>
              <a:rPr lang="en-US" b="1">
                <a:solidFill>
                  <a:srgbClr val="FF0000"/>
                </a:solidFill>
              </a:rPr>
              <a:t>BHO</a:t>
            </a:r>
            <a:r>
              <a:rPr lang="en-US"/>
              <a:t> is required prior to administration, as a condition of a repeat dose , or both.</a:t>
            </a:r>
          </a:p>
        </p:txBody>
      </p:sp>
      <p:pic>
        <p:nvPicPr>
          <p:cNvPr id="3" name="Picture 2">
            <a:extLst>
              <a:ext uri="{FF2B5EF4-FFF2-40B4-BE49-F238E27FC236}">
                <a16:creationId xmlns:a16="http://schemas.microsoft.com/office/drawing/2014/main" id="{8445BE99-08BC-42C7-A125-18BB8123D95D}"/>
              </a:ext>
            </a:extLst>
          </p:cNvPr>
          <p:cNvPicPr>
            <a:picLocks noChangeAspect="1"/>
          </p:cNvPicPr>
          <p:nvPr/>
        </p:nvPicPr>
        <p:blipFill>
          <a:blip r:embed="rId2"/>
          <a:stretch>
            <a:fillRect/>
          </a:stretch>
        </p:blipFill>
        <p:spPr>
          <a:xfrm>
            <a:off x="1202919" y="2497843"/>
            <a:ext cx="8210550" cy="2438400"/>
          </a:xfrm>
          <a:prstGeom prst="rect">
            <a:avLst/>
          </a:prstGeom>
        </p:spPr>
      </p:pic>
      <p:sp>
        <p:nvSpPr>
          <p:cNvPr id="10" name="Title 7">
            <a:extLst>
              <a:ext uri="{FF2B5EF4-FFF2-40B4-BE49-F238E27FC236}">
                <a16:creationId xmlns:a16="http://schemas.microsoft.com/office/drawing/2014/main" id="{BE607762-D7C0-4B5C-8136-6704CF42704F}"/>
              </a:ext>
            </a:extLst>
          </p:cNvPr>
          <p:cNvSpPr>
            <a:spLocks noGrp="1"/>
          </p:cNvSpPr>
          <p:nvPr>
            <p:ph type="title"/>
          </p:nvPr>
        </p:nvSpPr>
        <p:spPr>
          <a:xfrm>
            <a:off x="1202919" y="284176"/>
            <a:ext cx="9944052" cy="1508760"/>
          </a:xfrm>
        </p:spPr>
        <p:txBody>
          <a:bodyPr>
            <a:normAutofit/>
          </a:bodyPr>
          <a:lstStyle/>
          <a:p>
            <a:pPr>
              <a:lnSpc>
                <a:spcPct val="100000"/>
              </a:lnSpc>
            </a:pPr>
            <a:r>
              <a:rPr lang="en-US" sz="3600"/>
              <a:t>Pediatric medication dosing resource</a:t>
            </a:r>
            <a:br>
              <a:rPr lang="en-US" sz="3600"/>
            </a:br>
            <a:r>
              <a:rPr lang="en-US" sz="3600"/>
              <a:t>   </a:t>
            </a:r>
            <a:r>
              <a:rPr lang="en-US" sz="1800"/>
              <a:t>the educational addendum formerly known as the calculation chart </a:t>
            </a:r>
            <a:r>
              <a:rPr lang="en-US" sz="1800">
                <a:ea typeface="+mj-lt"/>
                <a:cs typeface="+mj-lt"/>
              </a:rPr>
              <a:t>(CONT.)</a:t>
            </a:r>
            <a:endParaRPr lang="en-US">
              <a:ea typeface="+mj-lt"/>
              <a:cs typeface="+mj-lt"/>
            </a:endParaRPr>
          </a:p>
        </p:txBody>
      </p:sp>
      <p:pic>
        <p:nvPicPr>
          <p:cNvPr id="11" name="Picture 10">
            <a:extLst>
              <a:ext uri="{FF2B5EF4-FFF2-40B4-BE49-F238E27FC236}">
                <a16:creationId xmlns:a16="http://schemas.microsoft.com/office/drawing/2014/main" id="{EF05ED2F-0AF6-4A2A-A2E4-ED7949DE2DBE}"/>
              </a:ext>
            </a:extLst>
          </p:cNvPr>
          <p:cNvPicPr>
            <a:picLocks noChangeAspect="1"/>
          </p:cNvPicPr>
          <p:nvPr/>
        </p:nvPicPr>
        <p:blipFill>
          <a:blip r:embed="rId3"/>
          <a:stretch>
            <a:fillRect/>
          </a:stretch>
        </p:blipFill>
        <p:spPr>
          <a:xfrm>
            <a:off x="1202919" y="1105231"/>
            <a:ext cx="328613" cy="374381"/>
          </a:xfrm>
          <a:prstGeom prst="rect">
            <a:avLst/>
          </a:prstGeom>
        </p:spPr>
      </p:pic>
    </p:spTree>
    <p:extLst>
      <p:ext uri="{BB962C8B-B14F-4D97-AF65-F5344CB8AC3E}">
        <p14:creationId xmlns:p14="http://schemas.microsoft.com/office/powerpoint/2010/main" val="137261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D127-D4C3-42EB-9CA2-997198ABA552}"/>
              </a:ext>
            </a:extLst>
          </p:cNvPr>
          <p:cNvSpPr>
            <a:spLocks noGrp="1"/>
          </p:cNvSpPr>
          <p:nvPr>
            <p:ph type="title"/>
          </p:nvPr>
        </p:nvSpPr>
        <p:spPr/>
        <p:txBody>
          <a:bodyPr/>
          <a:lstStyle/>
          <a:p>
            <a:r>
              <a:rPr lang="en-US"/>
              <a:t>Resources</a:t>
            </a:r>
          </a:p>
        </p:txBody>
      </p:sp>
      <p:sp>
        <p:nvSpPr>
          <p:cNvPr id="5" name="TextBox 4">
            <a:extLst>
              <a:ext uri="{FF2B5EF4-FFF2-40B4-BE49-F238E27FC236}">
                <a16:creationId xmlns:a16="http://schemas.microsoft.com/office/drawing/2014/main" id="{9C344267-F6E9-4B87-AEEB-FF3948E859C0}"/>
              </a:ext>
            </a:extLst>
          </p:cNvPr>
          <p:cNvSpPr txBox="1"/>
          <p:nvPr/>
        </p:nvSpPr>
        <p:spPr>
          <a:xfrm>
            <a:off x="1202919" y="1936297"/>
            <a:ext cx="9784080" cy="3816429"/>
          </a:xfrm>
          <a:prstGeom prst="rect">
            <a:avLst/>
          </a:prstGeom>
          <a:noFill/>
        </p:spPr>
        <p:txBody>
          <a:bodyPr wrap="square">
            <a:spAutoFit/>
          </a:bodyPr>
          <a:lstStyle/>
          <a:p>
            <a:pPr marL="287338" indent="-287338"/>
            <a:r>
              <a:rPr lang="en-US" sz="1400">
                <a:effectLst/>
              </a:rPr>
              <a:t>Hern, H. G., Kiefer, M., Louie, D., Barger, J., &amp; Alter, H. J. (2016, December 5). </a:t>
            </a:r>
            <a:r>
              <a:rPr lang="en-US" sz="1400" i="1">
                <a:effectLst/>
              </a:rPr>
              <a:t>D10 in the treatment of prehospital hypoglycemia: A 24 month observational cohort study</a:t>
            </a:r>
            <a:r>
              <a:rPr lang="en-US" sz="1400">
                <a:effectLst/>
              </a:rPr>
              <a:t>. U.S. National Library of Medicine. Retrieved January 9, 2023, from https://pubmed.ncbi.nlm.nih.gov/27918858/ </a:t>
            </a:r>
          </a:p>
          <a:p>
            <a:pPr marL="287338" indent="-287338"/>
            <a:endParaRPr lang="en-US" sz="1400">
              <a:effectLst/>
            </a:endParaRPr>
          </a:p>
          <a:p>
            <a:pPr marL="287338" indent="-287338"/>
            <a:r>
              <a:rPr lang="en-US" sz="1400" err="1">
                <a:effectLst/>
              </a:rPr>
              <a:t>Hurtubise</a:t>
            </a:r>
            <a:r>
              <a:rPr lang="en-US" sz="1400">
                <a:effectLst/>
              </a:rPr>
              <a:t>, M., Sterling, J., Greene, J., Carter, A. J., Swain, J., Brown, R., </a:t>
            </a:r>
            <a:r>
              <a:rPr lang="en-US" sz="1400" err="1">
                <a:effectLst/>
              </a:rPr>
              <a:t>Fidgen</a:t>
            </a:r>
            <a:r>
              <a:rPr lang="en-US" sz="1400">
                <a:effectLst/>
              </a:rPr>
              <a:t>, D., &amp; Goldstein, J. P. (2021, October 4). </a:t>
            </a:r>
            <a:r>
              <a:rPr lang="en-US" sz="1400" i="1">
                <a:effectLst/>
              </a:rPr>
              <a:t>Dextrose 50% versus dextrose 10% or dextrose titration for the treatment of out-of-hospital hypoglycemia: A systematic review</a:t>
            </a:r>
            <a:r>
              <a:rPr lang="en-US" sz="1400">
                <a:effectLst/>
              </a:rPr>
              <a:t>. U.S. National Library of Medicine. Retrieved January 9, 2023, from https://pubmed.ncbi.nlm.nih.gov/34605385/ </a:t>
            </a:r>
          </a:p>
          <a:p>
            <a:pPr marL="287338" indent="-287338"/>
            <a:endParaRPr lang="en-US" sz="1400"/>
          </a:p>
          <a:p>
            <a:pPr marL="287338" indent="-287338"/>
            <a:r>
              <a:rPr lang="en-US" sz="1400" err="1">
                <a:effectLst/>
              </a:rPr>
              <a:t>Weant</a:t>
            </a:r>
            <a:r>
              <a:rPr lang="en-US" sz="1400">
                <a:effectLst/>
              </a:rPr>
              <a:t>, K. A., </a:t>
            </a:r>
            <a:r>
              <a:rPr lang="en-US" sz="1400" err="1">
                <a:effectLst/>
              </a:rPr>
              <a:t>Deloney</a:t>
            </a:r>
            <a:r>
              <a:rPr lang="en-US" sz="1400">
                <a:effectLst/>
              </a:rPr>
              <a:t>, L., Elsey, G., Combs, D., &amp; French, D. (2019, November 26). </a:t>
            </a:r>
            <a:r>
              <a:rPr lang="en-US" sz="1400" i="1">
                <a:effectLst/>
              </a:rPr>
              <a:t>A comparison of 10% dextrose and 50% dextrose for the treatment of hypoglycemia in the prehospital setting</a:t>
            </a:r>
            <a:r>
              <a:rPr lang="en-US" sz="1400">
                <a:effectLst/>
              </a:rPr>
              <a:t>. U.S. National Library of Medicine. Retrieved January 9, 2023, from https://pubmed.ncbi.nlm.nih.gov/31769338/ </a:t>
            </a:r>
          </a:p>
          <a:p>
            <a:pPr marL="287338" indent="-287338"/>
            <a:endParaRPr lang="en-US" sz="1400"/>
          </a:p>
          <a:p>
            <a:pPr marL="287338" indent="-287338"/>
            <a:r>
              <a:rPr lang="en-US" sz="1400" i="1">
                <a:effectLst/>
              </a:rPr>
              <a:t>Zofran ODT Orally Disintegrating Tablets, Oral Solution, and Tablets (ondansetron); (ondansetron hydrochloride) dose, indications, adverse effects, interactions... from PDR.net</a:t>
            </a:r>
            <a:r>
              <a:rPr lang="en-US" sz="1400">
                <a:effectLst/>
              </a:rPr>
              <a:t>. Prescriber's Digital Reference. (n.d.). Retrieved January 10, 2023, from https://www.pdr.net/drug-summary/Zofran-ODT-Orally-Disintegrating-Tablets--Oral-Solution--and-Tablets-ondansetron----ondansetron-hydrochloride-244 </a:t>
            </a:r>
          </a:p>
          <a:p>
            <a:pPr marL="287338" indent="-287338"/>
            <a:endParaRPr lang="en-US">
              <a:effectLst/>
            </a:endParaRPr>
          </a:p>
        </p:txBody>
      </p:sp>
    </p:spTree>
    <p:extLst>
      <p:ext uri="{BB962C8B-B14F-4D97-AF65-F5344CB8AC3E}">
        <p14:creationId xmlns:p14="http://schemas.microsoft.com/office/powerpoint/2010/main" val="43563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1256430-4C6A-4182-84A0-1B2152660906}"/>
              </a:ext>
            </a:extLst>
          </p:cNvPr>
          <p:cNvPicPr>
            <a:picLocks noGrp="1" noChangeAspect="1"/>
          </p:cNvPicPr>
          <p:nvPr>
            <p:ph idx="1"/>
          </p:nvPr>
        </p:nvPicPr>
        <p:blipFill>
          <a:blip r:embed="rId2"/>
          <a:stretch>
            <a:fillRect/>
          </a:stretch>
        </p:blipFill>
        <p:spPr>
          <a:xfrm>
            <a:off x="1002682" y="1956858"/>
            <a:ext cx="6267450" cy="1438275"/>
          </a:xfr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964794" y="245037"/>
            <a:ext cx="9784080" cy="1508760"/>
          </a:xfrm>
        </p:spPr>
        <p:txBody>
          <a:bodyPr>
            <a:normAutofit/>
          </a:bodyPr>
          <a:lstStyle/>
          <a:p>
            <a:r>
              <a:rPr lang="en-US" sz="3600"/>
              <a:t>Housekeeping: Policy Manual Header</a:t>
            </a:r>
          </a:p>
        </p:txBody>
      </p:sp>
      <p:pic>
        <p:nvPicPr>
          <p:cNvPr id="5" name="Picture 4">
            <a:extLst>
              <a:ext uri="{FF2B5EF4-FFF2-40B4-BE49-F238E27FC236}">
                <a16:creationId xmlns:a16="http://schemas.microsoft.com/office/drawing/2014/main" id="{E62786F6-0605-4601-A022-7058B285123D}"/>
              </a:ext>
            </a:extLst>
          </p:cNvPr>
          <p:cNvPicPr>
            <a:picLocks noChangeAspect="1"/>
          </p:cNvPicPr>
          <p:nvPr/>
        </p:nvPicPr>
        <p:blipFill>
          <a:blip r:embed="rId3"/>
          <a:stretch>
            <a:fillRect/>
          </a:stretch>
        </p:blipFill>
        <p:spPr>
          <a:xfrm>
            <a:off x="1002638" y="3551928"/>
            <a:ext cx="6238875" cy="1162050"/>
          </a:xfrm>
          <a:prstGeom prst="rect">
            <a:avLst/>
          </a:prstGeom>
        </p:spPr>
      </p:pic>
      <p:sp>
        <p:nvSpPr>
          <p:cNvPr id="6" name="TextBox 5">
            <a:extLst>
              <a:ext uri="{FF2B5EF4-FFF2-40B4-BE49-F238E27FC236}">
                <a16:creationId xmlns:a16="http://schemas.microsoft.com/office/drawing/2014/main" id="{B4677C90-B0C2-4B54-868E-C14303BA26DA}"/>
              </a:ext>
            </a:extLst>
          </p:cNvPr>
          <p:cNvSpPr txBox="1"/>
          <p:nvPr/>
        </p:nvSpPr>
        <p:spPr>
          <a:xfrm>
            <a:off x="965530" y="4907095"/>
            <a:ext cx="10078500" cy="1200329"/>
          </a:xfrm>
          <a:prstGeom prst="rect">
            <a:avLst/>
          </a:prstGeom>
          <a:noFill/>
        </p:spPr>
        <p:txBody>
          <a:bodyPr wrap="square" lIns="91440" tIns="45720" rIns="91440" bIns="45720" rtlCol="0" anchor="t">
            <a:spAutoFit/>
          </a:bodyPr>
          <a:lstStyle/>
          <a:p>
            <a:r>
              <a:rPr lang="en-US" u="sng"/>
              <a:t>Purpose</a:t>
            </a:r>
            <a:r>
              <a:rPr lang="en-US"/>
              <a:t>:</a:t>
            </a:r>
          </a:p>
          <a:p>
            <a:pPr marL="285750" indent="-285750">
              <a:buFont typeface="Arial" panose="020B0604020202020204" pitchFamily="34" charset="0"/>
              <a:buChar char="•"/>
            </a:pPr>
            <a:r>
              <a:rPr lang="en-US"/>
              <a:t>Easier to update (gets rid of unnecessary and redundant information that can be displayed elsewhere)</a:t>
            </a:r>
          </a:p>
          <a:p>
            <a:pPr marL="285750" indent="-285750">
              <a:buFont typeface="Arial" panose="020B0604020202020204" pitchFamily="34" charset="0"/>
              <a:buChar char="•"/>
            </a:pPr>
            <a:r>
              <a:rPr lang="en-US"/>
              <a:t>Creates more space on the page</a:t>
            </a:r>
          </a:p>
          <a:p>
            <a:pPr marL="285750" indent="-285750">
              <a:buFont typeface="Arial" panose="020B0604020202020204" pitchFamily="34" charset="0"/>
              <a:buChar char="•"/>
            </a:pPr>
            <a:r>
              <a:rPr lang="en-US"/>
              <a:t>Makes it clear the last time a policy or protocol was reviewed and / or revised</a:t>
            </a:r>
          </a:p>
        </p:txBody>
      </p:sp>
      <p:sp>
        <p:nvSpPr>
          <p:cNvPr id="2" name="TextBox 1">
            <a:extLst>
              <a:ext uri="{FF2B5EF4-FFF2-40B4-BE49-F238E27FC236}">
                <a16:creationId xmlns:a16="http://schemas.microsoft.com/office/drawing/2014/main" id="{AA069CCF-9F45-4B3D-8DF7-B7A092F359F0}"/>
              </a:ext>
            </a:extLst>
          </p:cNvPr>
          <p:cNvSpPr txBox="1"/>
          <p:nvPr/>
        </p:nvSpPr>
        <p:spPr>
          <a:xfrm>
            <a:off x="8574517" y="2491062"/>
            <a:ext cx="2779776" cy="369332"/>
          </a:xfrm>
          <a:prstGeom prst="rect">
            <a:avLst/>
          </a:prstGeom>
          <a:noFill/>
        </p:spPr>
        <p:txBody>
          <a:bodyPr wrap="square" rtlCol="0">
            <a:spAutoFit/>
          </a:bodyPr>
          <a:lstStyle/>
          <a:p>
            <a:r>
              <a:rPr lang="en-US"/>
              <a:t>Previous header</a:t>
            </a:r>
          </a:p>
        </p:txBody>
      </p:sp>
      <p:sp>
        <p:nvSpPr>
          <p:cNvPr id="4" name="Arrow: Left 3">
            <a:extLst>
              <a:ext uri="{FF2B5EF4-FFF2-40B4-BE49-F238E27FC236}">
                <a16:creationId xmlns:a16="http://schemas.microsoft.com/office/drawing/2014/main" id="{557B921F-02F7-47D9-9ED4-63CD1283F7B4}"/>
              </a:ext>
            </a:extLst>
          </p:cNvPr>
          <p:cNvSpPr/>
          <p:nvPr/>
        </p:nvSpPr>
        <p:spPr>
          <a:xfrm rot="-60000">
            <a:off x="7488752" y="2433412"/>
            <a:ext cx="978408" cy="484632"/>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F526C0D0-43CE-4F9F-A974-7ACEC187C955}"/>
              </a:ext>
            </a:extLst>
          </p:cNvPr>
          <p:cNvSpPr/>
          <p:nvPr/>
        </p:nvSpPr>
        <p:spPr>
          <a:xfrm rot="-5400000">
            <a:off x="7744105" y="3635283"/>
            <a:ext cx="484632" cy="978408"/>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CBE89E-E3A5-4987-83D7-08723AD8A980}"/>
              </a:ext>
            </a:extLst>
          </p:cNvPr>
          <p:cNvSpPr txBox="1"/>
          <p:nvPr/>
        </p:nvSpPr>
        <p:spPr>
          <a:xfrm>
            <a:off x="8577063" y="3948287"/>
            <a:ext cx="1806792" cy="369332"/>
          </a:xfrm>
          <a:prstGeom prst="rect">
            <a:avLst/>
          </a:prstGeom>
          <a:noFill/>
        </p:spPr>
        <p:txBody>
          <a:bodyPr wrap="square" rtlCol="0">
            <a:spAutoFit/>
          </a:bodyPr>
          <a:lstStyle/>
          <a:p>
            <a:r>
              <a:rPr lang="en-US"/>
              <a:t>Current header</a:t>
            </a:r>
          </a:p>
        </p:txBody>
      </p:sp>
    </p:spTree>
    <p:extLst>
      <p:ext uri="{BB962C8B-B14F-4D97-AF65-F5344CB8AC3E}">
        <p14:creationId xmlns:p14="http://schemas.microsoft.com/office/powerpoint/2010/main" val="15858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a:xfrm>
            <a:off x="951000" y="284175"/>
            <a:ext cx="10289999" cy="1508760"/>
          </a:xfrm>
        </p:spPr>
        <p:txBody>
          <a:bodyPr>
            <a:normAutofit/>
          </a:bodyPr>
          <a:lstStyle/>
          <a:p>
            <a:r>
              <a:rPr lang="en-US" sz="3600"/>
              <a:t>Housekeeping: Agency Signatures Page</a:t>
            </a:r>
          </a:p>
        </p:txBody>
      </p:sp>
      <p:pic>
        <p:nvPicPr>
          <p:cNvPr id="9" name="Content Placeholder 8">
            <a:extLst>
              <a:ext uri="{FF2B5EF4-FFF2-40B4-BE49-F238E27FC236}">
                <a16:creationId xmlns:a16="http://schemas.microsoft.com/office/drawing/2014/main" id="{BDDAFE23-EA52-4DC8-85D6-F2849B21E1ED}"/>
              </a:ext>
            </a:extLst>
          </p:cNvPr>
          <p:cNvPicPr>
            <a:picLocks noGrp="1" noChangeAspect="1"/>
          </p:cNvPicPr>
          <p:nvPr>
            <p:ph idx="1"/>
          </p:nvPr>
        </p:nvPicPr>
        <p:blipFill>
          <a:blip r:embed="rId2"/>
          <a:stretch>
            <a:fillRect/>
          </a:stretch>
        </p:blipFill>
        <p:spPr>
          <a:xfrm>
            <a:off x="951000" y="1885528"/>
            <a:ext cx="6145695" cy="4206875"/>
          </a:xfrm>
        </p:spPr>
      </p:pic>
      <p:sp>
        <p:nvSpPr>
          <p:cNvPr id="10" name="TextBox 9">
            <a:extLst>
              <a:ext uri="{FF2B5EF4-FFF2-40B4-BE49-F238E27FC236}">
                <a16:creationId xmlns:a16="http://schemas.microsoft.com/office/drawing/2014/main" id="{22B17E96-2C04-45A9-9859-0F07F4C36F12}"/>
              </a:ext>
            </a:extLst>
          </p:cNvPr>
          <p:cNvSpPr txBox="1"/>
          <p:nvPr/>
        </p:nvSpPr>
        <p:spPr>
          <a:xfrm>
            <a:off x="7264866" y="1885528"/>
            <a:ext cx="3976133" cy="1754326"/>
          </a:xfrm>
          <a:prstGeom prst="rect">
            <a:avLst/>
          </a:prstGeom>
          <a:noFill/>
        </p:spPr>
        <p:txBody>
          <a:bodyPr wrap="square" rtlCol="0">
            <a:spAutoFit/>
          </a:bodyPr>
          <a:lstStyle/>
          <a:p>
            <a:r>
              <a:rPr lang="en-US" u="sng"/>
              <a:t>Purpose</a:t>
            </a:r>
            <a:r>
              <a:rPr lang="en-US"/>
              <a:t>:</a:t>
            </a:r>
          </a:p>
          <a:p>
            <a:r>
              <a:rPr lang="en-US"/>
              <a:t>(Again) Easier to update (we only need to update this page once every few years, in one policy, instead of ALL policies)</a:t>
            </a:r>
          </a:p>
          <a:p>
            <a:endParaRPr lang="en-US"/>
          </a:p>
        </p:txBody>
      </p:sp>
    </p:spTree>
    <p:extLst>
      <p:ext uri="{BB962C8B-B14F-4D97-AF65-F5344CB8AC3E}">
        <p14:creationId xmlns:p14="http://schemas.microsoft.com/office/powerpoint/2010/main" val="356640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239E97E-9F26-4555-8D08-04871D1AA460}"/>
              </a:ext>
            </a:extLst>
          </p:cNvPr>
          <p:cNvPicPr>
            <a:picLocks noGrp="1" noChangeAspect="1"/>
          </p:cNvPicPr>
          <p:nvPr>
            <p:ph idx="1"/>
          </p:nvPr>
        </p:nvPicPr>
        <p:blipFill>
          <a:blip r:embed="rId2"/>
          <a:stretch>
            <a:fillRect/>
          </a:stretch>
        </p:blipFill>
        <p:spPr>
          <a:xfrm>
            <a:off x="1202919" y="1876382"/>
            <a:ext cx="6191250" cy="1171575"/>
          </a:xfrm>
        </p:spPr>
      </p:pic>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p:txBody>
          <a:bodyPr/>
          <a:lstStyle/>
          <a:p>
            <a:pPr>
              <a:lnSpc>
                <a:spcPct val="100000"/>
              </a:lnSpc>
              <a:spcBef>
                <a:spcPts val="0"/>
              </a:spcBef>
            </a:pPr>
            <a:r>
              <a:rPr lang="en-US" sz="3600"/>
              <a:t>Housekeeping: REMSA Policy #1207</a:t>
            </a:r>
            <a:br>
              <a:rPr lang="en-US" sz="3600"/>
            </a:br>
            <a:r>
              <a:rPr lang="en-US" sz="2000"/>
              <a:t>Paramedic accreditation</a:t>
            </a:r>
            <a:endParaRPr lang="en-US"/>
          </a:p>
        </p:txBody>
      </p:sp>
      <p:sp>
        <p:nvSpPr>
          <p:cNvPr id="10" name="TextBox 9">
            <a:extLst>
              <a:ext uri="{FF2B5EF4-FFF2-40B4-BE49-F238E27FC236}">
                <a16:creationId xmlns:a16="http://schemas.microsoft.com/office/drawing/2014/main" id="{AA50299C-16F1-49C1-BA28-9CE010C74009}"/>
              </a:ext>
            </a:extLst>
          </p:cNvPr>
          <p:cNvSpPr txBox="1"/>
          <p:nvPr/>
        </p:nvSpPr>
        <p:spPr>
          <a:xfrm>
            <a:off x="1202918" y="3061324"/>
            <a:ext cx="9784079" cy="1985159"/>
          </a:xfrm>
          <a:prstGeom prst="rect">
            <a:avLst/>
          </a:prstGeom>
          <a:noFill/>
        </p:spPr>
        <p:txBody>
          <a:bodyPr wrap="square" rtlCol="0">
            <a:spAutoFit/>
          </a:bodyPr>
          <a:lstStyle/>
          <a:p>
            <a:pPr marL="285750" indent="-285750">
              <a:buFont typeface="Arial" panose="020B0604020202020204" pitchFamily="34" charset="0"/>
              <a:buChar char="•"/>
            </a:pPr>
            <a:r>
              <a:rPr lang="en-US" sz="1600"/>
              <a:t>Combined #1207 and #1208 (Paramedic Reverification) due to redundant information in both policies</a:t>
            </a:r>
          </a:p>
          <a:p>
            <a:pPr marL="285750" indent="-285750">
              <a:buFont typeface="Arial" panose="020B0604020202020204" pitchFamily="34" charset="0"/>
              <a:buChar char="•"/>
            </a:pPr>
            <a:r>
              <a:rPr lang="en-US" sz="1600"/>
              <a:t>Reorganized the new policy to have a more sequential flow</a:t>
            </a:r>
          </a:p>
          <a:p>
            <a:pPr marL="285750" indent="-285750">
              <a:buFont typeface="Arial" panose="020B0604020202020204" pitchFamily="34" charset="0"/>
              <a:buChar char="•"/>
            </a:pPr>
            <a:r>
              <a:rPr lang="en-US" sz="1600"/>
              <a:t>#1208 no longer exists as a link</a:t>
            </a:r>
          </a:p>
          <a:p>
            <a:endParaRPr lang="en-US" sz="1100"/>
          </a:p>
          <a:p>
            <a:r>
              <a:rPr lang="en-US" sz="1600"/>
              <a:t>ADDED:</a:t>
            </a:r>
          </a:p>
          <a:p>
            <a:pPr marL="285750" indent="-285750">
              <a:buFont typeface="Arial" panose="020B0604020202020204" pitchFamily="34" charset="0"/>
              <a:buChar char="•"/>
            </a:pPr>
            <a:r>
              <a:rPr lang="en-US" sz="1600"/>
              <a:t>Updated definitions – Local Accreditation, Initial Accreditation, </a:t>
            </a:r>
          </a:p>
          <a:p>
            <a:pPr marL="284163"/>
            <a:r>
              <a:rPr lang="en-US" sz="1600"/>
              <a:t>Reinstatement of Accreditation and Verification / Reverification of Eligibility</a:t>
            </a:r>
          </a:p>
          <a:p>
            <a:pPr marL="285750" indent="-285750">
              <a:buFont typeface="Arial" panose="020B0604020202020204" pitchFamily="34" charset="0"/>
              <a:buChar char="•"/>
            </a:pPr>
            <a:r>
              <a:rPr lang="en-US" sz="1600"/>
              <a:t>Fee table added directly into the policy</a:t>
            </a:r>
          </a:p>
        </p:txBody>
      </p:sp>
      <p:sp>
        <p:nvSpPr>
          <p:cNvPr id="11" name="TextBox 10">
            <a:extLst>
              <a:ext uri="{FF2B5EF4-FFF2-40B4-BE49-F238E27FC236}">
                <a16:creationId xmlns:a16="http://schemas.microsoft.com/office/drawing/2014/main" id="{8189CB09-E5BB-4857-8F9C-0E7A57DCCFF0}"/>
              </a:ext>
            </a:extLst>
          </p:cNvPr>
          <p:cNvSpPr txBox="1"/>
          <p:nvPr/>
        </p:nvSpPr>
        <p:spPr>
          <a:xfrm>
            <a:off x="1202918" y="4941636"/>
            <a:ext cx="3011327" cy="523220"/>
          </a:xfrm>
          <a:prstGeom prst="rect">
            <a:avLst/>
          </a:prstGeom>
          <a:noFill/>
        </p:spPr>
        <p:txBody>
          <a:bodyPr wrap="square" rtlCol="0">
            <a:spAutoFit/>
          </a:bodyPr>
          <a:lstStyle/>
          <a:p>
            <a:r>
              <a:rPr lang="en-US" sz="2800" u="sng"/>
              <a:t>REMINDER!</a:t>
            </a:r>
          </a:p>
        </p:txBody>
      </p:sp>
      <p:sp>
        <p:nvSpPr>
          <p:cNvPr id="12" name="TextBox 11">
            <a:extLst>
              <a:ext uri="{FF2B5EF4-FFF2-40B4-BE49-F238E27FC236}">
                <a16:creationId xmlns:a16="http://schemas.microsoft.com/office/drawing/2014/main" id="{E9E56D9D-C353-4E63-BD74-A849E272CE7E}"/>
              </a:ext>
            </a:extLst>
          </p:cNvPr>
          <p:cNvSpPr txBox="1"/>
          <p:nvPr/>
        </p:nvSpPr>
        <p:spPr>
          <a:xfrm>
            <a:off x="1223950" y="5428676"/>
            <a:ext cx="4599594" cy="523220"/>
          </a:xfrm>
          <a:prstGeom prst="rect">
            <a:avLst/>
          </a:prstGeom>
          <a:noFill/>
        </p:spPr>
        <p:txBody>
          <a:bodyPr wrap="square" rtlCol="0">
            <a:spAutoFit/>
          </a:bodyPr>
          <a:lstStyle/>
          <a:p>
            <a:r>
              <a:rPr lang="en-US" sz="1400"/>
              <a:t>As discussed at the November 28</a:t>
            </a:r>
            <a:r>
              <a:rPr lang="en-US" sz="1400" baseline="30000"/>
              <a:t>th</a:t>
            </a:r>
            <a:r>
              <a:rPr lang="en-US" sz="1400"/>
              <a:t> 2022 PMAC for July 1, 2023 go-live…</a:t>
            </a:r>
          </a:p>
        </p:txBody>
      </p:sp>
      <p:sp>
        <p:nvSpPr>
          <p:cNvPr id="2" name="TextBox 1">
            <a:extLst>
              <a:ext uri="{FF2B5EF4-FFF2-40B4-BE49-F238E27FC236}">
                <a16:creationId xmlns:a16="http://schemas.microsoft.com/office/drawing/2014/main" id="{C8EFDB86-6963-426C-8695-91932A9B4136}"/>
              </a:ext>
            </a:extLst>
          </p:cNvPr>
          <p:cNvSpPr txBox="1"/>
          <p:nvPr/>
        </p:nvSpPr>
        <p:spPr>
          <a:xfrm>
            <a:off x="1223950" y="5950240"/>
            <a:ext cx="4599594" cy="738664"/>
          </a:xfrm>
          <a:prstGeom prst="rect">
            <a:avLst/>
          </a:prstGeom>
          <a:noFill/>
        </p:spPr>
        <p:txBody>
          <a:bodyPr wrap="square" rtlCol="0">
            <a:spAutoFit/>
          </a:bodyPr>
          <a:lstStyle/>
          <a:p>
            <a:r>
              <a:rPr lang="en-US" sz="1400"/>
              <a:t>PALS / PEPP and PHTLS / ITLS are already required. This update simply aligns #1207 with policies #3101 (First Response Agencies) and #3202 (Transport Services)</a:t>
            </a:r>
          </a:p>
        </p:txBody>
      </p:sp>
      <p:pic>
        <p:nvPicPr>
          <p:cNvPr id="4" name="Picture 3">
            <a:extLst>
              <a:ext uri="{FF2B5EF4-FFF2-40B4-BE49-F238E27FC236}">
                <a16:creationId xmlns:a16="http://schemas.microsoft.com/office/drawing/2014/main" id="{CB4A97CC-F7E0-4BD2-9D60-22A30DE1A33F}"/>
              </a:ext>
            </a:extLst>
          </p:cNvPr>
          <p:cNvPicPr>
            <a:picLocks noChangeAspect="1"/>
          </p:cNvPicPr>
          <p:nvPr/>
        </p:nvPicPr>
        <p:blipFill>
          <a:blip r:embed="rId3"/>
          <a:stretch>
            <a:fillRect/>
          </a:stretch>
        </p:blipFill>
        <p:spPr>
          <a:xfrm>
            <a:off x="7971927" y="3431159"/>
            <a:ext cx="1940199" cy="1404669"/>
          </a:xfrm>
          <a:prstGeom prst="rect">
            <a:avLst/>
          </a:prstGeom>
          <a:ln>
            <a:solidFill>
              <a:schemeClr val="bg1"/>
            </a:solidFill>
          </a:ln>
        </p:spPr>
      </p:pic>
      <p:cxnSp>
        <p:nvCxnSpPr>
          <p:cNvPr id="6" name="Straight Arrow Connector 5">
            <a:extLst>
              <a:ext uri="{FF2B5EF4-FFF2-40B4-BE49-F238E27FC236}">
                <a16:creationId xmlns:a16="http://schemas.microsoft.com/office/drawing/2014/main" id="{33DADC29-F0B5-49D8-AECC-760413FF1E0E}"/>
              </a:ext>
            </a:extLst>
          </p:cNvPr>
          <p:cNvCxnSpPr>
            <a:cxnSpLocks/>
          </p:cNvCxnSpPr>
          <p:nvPr/>
        </p:nvCxnSpPr>
        <p:spPr>
          <a:xfrm>
            <a:off x="4298544" y="3705127"/>
            <a:ext cx="3601872" cy="71142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D5C6B6-9DC5-8773-9976-448F4A55B461}"/>
              </a:ext>
            </a:extLst>
          </p:cNvPr>
          <p:cNvPicPr>
            <a:picLocks noChangeAspect="1"/>
          </p:cNvPicPr>
          <p:nvPr/>
        </p:nvPicPr>
        <p:blipFill>
          <a:blip r:embed="rId4"/>
          <a:stretch>
            <a:fillRect/>
          </a:stretch>
        </p:blipFill>
        <p:spPr>
          <a:xfrm>
            <a:off x="5804597" y="5059850"/>
            <a:ext cx="5163453" cy="1653426"/>
          </a:xfrm>
          <a:prstGeom prst="rect">
            <a:avLst/>
          </a:prstGeom>
        </p:spPr>
      </p:pic>
    </p:spTree>
    <p:extLst>
      <p:ext uri="{BB962C8B-B14F-4D97-AF65-F5344CB8AC3E}">
        <p14:creationId xmlns:p14="http://schemas.microsoft.com/office/powerpoint/2010/main" val="5151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D94EE-943B-4BAC-8EAA-540385AFD701}"/>
              </a:ext>
            </a:extLst>
          </p:cNvPr>
          <p:cNvSpPr>
            <a:spLocks noGrp="1"/>
          </p:cNvSpPr>
          <p:nvPr>
            <p:ph type="title"/>
          </p:nvPr>
        </p:nvSpPr>
        <p:spPr/>
        <p:txBody>
          <a:bodyPr>
            <a:noAutofit/>
          </a:bodyPr>
          <a:lstStyle/>
          <a:p>
            <a:pPr>
              <a:lnSpc>
                <a:spcPct val="100000"/>
              </a:lnSpc>
              <a:spcBef>
                <a:spcPts val="0"/>
              </a:spcBef>
            </a:pPr>
            <a:r>
              <a:rPr lang="en-US" sz="3200" dirty="0"/>
              <a:t>Housekeeping: ALS &amp; BLS Skills Competency Verification Packet link locations</a:t>
            </a:r>
            <a:endParaRPr lang="en-US" sz="3600" dirty="0"/>
          </a:p>
        </p:txBody>
      </p:sp>
      <p:sp>
        <p:nvSpPr>
          <p:cNvPr id="13" name="TextBox 12">
            <a:extLst>
              <a:ext uri="{FF2B5EF4-FFF2-40B4-BE49-F238E27FC236}">
                <a16:creationId xmlns:a16="http://schemas.microsoft.com/office/drawing/2014/main" id="{A2B8F6EF-5871-4C28-9BDD-A022C5FCEDC7}"/>
              </a:ext>
            </a:extLst>
          </p:cNvPr>
          <p:cNvSpPr txBox="1"/>
          <p:nvPr/>
        </p:nvSpPr>
        <p:spPr>
          <a:xfrm>
            <a:off x="627118" y="4638044"/>
            <a:ext cx="4923199" cy="338554"/>
          </a:xfrm>
          <a:prstGeom prst="rect">
            <a:avLst/>
          </a:prstGeom>
          <a:noFill/>
        </p:spPr>
        <p:txBody>
          <a:bodyPr wrap="square" rtlCol="0">
            <a:spAutoFit/>
          </a:bodyPr>
          <a:lstStyle/>
          <a:p>
            <a:r>
              <a:rPr lang="en-US" sz="1600"/>
              <a:t>https://rivcoems.org/Documents/Reporting-Forms</a:t>
            </a:r>
          </a:p>
        </p:txBody>
      </p:sp>
      <p:sp>
        <p:nvSpPr>
          <p:cNvPr id="15" name="TextBox 14">
            <a:extLst>
              <a:ext uri="{FF2B5EF4-FFF2-40B4-BE49-F238E27FC236}">
                <a16:creationId xmlns:a16="http://schemas.microsoft.com/office/drawing/2014/main" id="{B348925E-0465-474E-81DF-01664B0CAF16}"/>
              </a:ext>
            </a:extLst>
          </p:cNvPr>
          <p:cNvSpPr txBox="1"/>
          <p:nvPr/>
        </p:nvSpPr>
        <p:spPr>
          <a:xfrm>
            <a:off x="467683" y="5533891"/>
            <a:ext cx="7373989" cy="784830"/>
          </a:xfrm>
          <a:prstGeom prst="rect">
            <a:avLst/>
          </a:prstGeom>
          <a:noFill/>
        </p:spPr>
        <p:txBody>
          <a:bodyPr wrap="square" rtlCol="0">
            <a:spAutoFit/>
          </a:bodyPr>
          <a:lstStyle/>
          <a:p>
            <a:pPr algn="ctr"/>
            <a:r>
              <a:rPr lang="en-US" sz="1500" dirty="0"/>
              <a:t>http://www.remsa.us/policy/2022ALSSCVCompletePacket.pdf</a:t>
            </a:r>
          </a:p>
          <a:p>
            <a:pPr algn="ctr"/>
            <a:endParaRPr lang="en-US" sz="1500" dirty="0"/>
          </a:p>
          <a:p>
            <a:pPr algn="ctr"/>
            <a:r>
              <a:rPr lang="en-US" sz="1500" dirty="0"/>
              <a:t>http://www.remsa.us/policy/BLSSkillsCompetencyVerification(CompletePacket).pdf</a:t>
            </a:r>
          </a:p>
        </p:txBody>
      </p:sp>
      <p:sp>
        <p:nvSpPr>
          <p:cNvPr id="19" name="Oval 18">
            <a:extLst>
              <a:ext uri="{FF2B5EF4-FFF2-40B4-BE49-F238E27FC236}">
                <a16:creationId xmlns:a16="http://schemas.microsoft.com/office/drawing/2014/main" id="{2CB5DD03-AE28-4D4A-99B4-92E2EDB8F407}"/>
              </a:ext>
            </a:extLst>
          </p:cNvPr>
          <p:cNvSpPr/>
          <p:nvPr/>
        </p:nvSpPr>
        <p:spPr>
          <a:xfrm>
            <a:off x="161926" y="4499464"/>
            <a:ext cx="5215418" cy="58127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0F9C899-1DBA-4EFC-BE1D-76697225C8CC}"/>
              </a:ext>
            </a:extLst>
          </p:cNvPr>
          <p:cNvSpPr/>
          <p:nvPr/>
        </p:nvSpPr>
        <p:spPr>
          <a:xfrm>
            <a:off x="161926" y="5324957"/>
            <a:ext cx="7827529" cy="1248867"/>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Freeform: Shape 3">
            <a:extLst>
              <a:ext uri="{FF2B5EF4-FFF2-40B4-BE49-F238E27FC236}">
                <a16:creationId xmlns:a16="http://schemas.microsoft.com/office/drawing/2014/main" id="{1C5FA482-8A43-40B7-90C9-454568C58E46}"/>
              </a:ext>
            </a:extLst>
          </p:cNvPr>
          <p:cNvSpPr/>
          <p:nvPr/>
        </p:nvSpPr>
        <p:spPr>
          <a:xfrm>
            <a:off x="4429125" y="3639127"/>
            <a:ext cx="435861" cy="894773"/>
          </a:xfrm>
          <a:custGeom>
            <a:avLst/>
            <a:gdLst>
              <a:gd name="connsiteX0" fmla="*/ 0 w 435861"/>
              <a:gd name="connsiteY0" fmla="*/ 24717 h 1091517"/>
              <a:gd name="connsiteX1" fmla="*/ 428625 w 435861"/>
              <a:gd name="connsiteY1" fmla="*/ 139017 h 1091517"/>
              <a:gd name="connsiteX2" fmla="*/ 228600 w 435861"/>
              <a:gd name="connsiteY2" fmla="*/ 1091517 h 1091517"/>
            </a:gdLst>
            <a:ahLst/>
            <a:cxnLst>
              <a:cxn ang="0">
                <a:pos x="connsiteX0" y="connsiteY0"/>
              </a:cxn>
              <a:cxn ang="0">
                <a:pos x="connsiteX1" y="connsiteY1"/>
              </a:cxn>
              <a:cxn ang="0">
                <a:pos x="connsiteX2" y="connsiteY2"/>
              </a:cxn>
            </a:cxnLst>
            <a:rect l="l" t="t" r="r" b="b"/>
            <a:pathLst>
              <a:path w="435861" h="1091517">
                <a:moveTo>
                  <a:pt x="0" y="24717"/>
                </a:moveTo>
                <a:cubicBezTo>
                  <a:pt x="195262" y="-7033"/>
                  <a:pt x="390525" y="-38783"/>
                  <a:pt x="428625" y="139017"/>
                </a:cubicBezTo>
                <a:cubicBezTo>
                  <a:pt x="466725" y="316817"/>
                  <a:pt x="347662" y="704167"/>
                  <a:pt x="228600" y="1091517"/>
                </a:cubicBezTo>
              </a:path>
            </a:pathLst>
          </a:custGeom>
          <a:noFill/>
          <a:ln w="25400">
            <a:solidFill>
              <a:schemeClr val="bg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723BE-1A17-A5F5-8247-9F3B602A28DA}"/>
              </a:ext>
            </a:extLst>
          </p:cNvPr>
          <p:cNvPicPr>
            <a:picLocks noChangeAspect="1"/>
          </p:cNvPicPr>
          <p:nvPr/>
        </p:nvPicPr>
        <p:blipFill>
          <a:blip r:embed="rId2"/>
          <a:stretch>
            <a:fillRect/>
          </a:stretch>
        </p:blipFill>
        <p:spPr>
          <a:xfrm>
            <a:off x="1202919" y="1888817"/>
            <a:ext cx="3133725" cy="2247900"/>
          </a:xfrm>
          <a:prstGeom prst="rect">
            <a:avLst/>
          </a:prstGeom>
        </p:spPr>
      </p:pic>
      <p:sp>
        <p:nvSpPr>
          <p:cNvPr id="11" name="Freeform: Shape 10">
            <a:extLst>
              <a:ext uri="{FF2B5EF4-FFF2-40B4-BE49-F238E27FC236}">
                <a16:creationId xmlns:a16="http://schemas.microsoft.com/office/drawing/2014/main" id="{EE10736E-A70B-3495-5816-81285B18D0D7}"/>
              </a:ext>
            </a:extLst>
          </p:cNvPr>
          <p:cNvSpPr/>
          <p:nvPr/>
        </p:nvSpPr>
        <p:spPr>
          <a:xfrm>
            <a:off x="4414982" y="2626129"/>
            <a:ext cx="544945" cy="1280853"/>
          </a:xfrm>
          <a:custGeom>
            <a:avLst/>
            <a:gdLst>
              <a:gd name="connsiteX0" fmla="*/ 0 w 544945"/>
              <a:gd name="connsiteY0" fmla="*/ 15471 h 1280853"/>
              <a:gd name="connsiteX1" fmla="*/ 443345 w 544945"/>
              <a:gd name="connsiteY1" fmla="*/ 89362 h 1280853"/>
              <a:gd name="connsiteX2" fmla="*/ 544945 w 544945"/>
              <a:gd name="connsiteY2" fmla="*/ 698962 h 1280853"/>
              <a:gd name="connsiteX3" fmla="*/ 443345 w 544945"/>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544945" h="1280853">
                <a:moveTo>
                  <a:pt x="0" y="15471"/>
                </a:moveTo>
                <a:cubicBezTo>
                  <a:pt x="176260" y="-4541"/>
                  <a:pt x="352521" y="-24553"/>
                  <a:pt x="443345" y="89362"/>
                </a:cubicBezTo>
                <a:cubicBezTo>
                  <a:pt x="534169" y="203277"/>
                  <a:pt x="544945" y="500380"/>
                  <a:pt x="544945" y="698962"/>
                </a:cubicBezTo>
                <a:cubicBezTo>
                  <a:pt x="544945" y="897544"/>
                  <a:pt x="494145" y="1089198"/>
                  <a:pt x="443345" y="1280853"/>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0519C42-9E6E-4731-25DE-6F29CF83D406}"/>
              </a:ext>
            </a:extLst>
          </p:cNvPr>
          <p:cNvPicPr>
            <a:picLocks noChangeAspect="1"/>
          </p:cNvPicPr>
          <p:nvPr/>
        </p:nvPicPr>
        <p:blipFill>
          <a:blip r:embed="rId3"/>
          <a:stretch>
            <a:fillRect/>
          </a:stretch>
        </p:blipFill>
        <p:spPr>
          <a:xfrm>
            <a:off x="8170889" y="1888817"/>
            <a:ext cx="2112474" cy="4874939"/>
          </a:xfrm>
          <a:prstGeom prst="rect">
            <a:avLst/>
          </a:prstGeom>
        </p:spPr>
      </p:pic>
      <p:cxnSp>
        <p:nvCxnSpPr>
          <p:cNvPr id="18" name="Straight Connector 17">
            <a:extLst>
              <a:ext uri="{FF2B5EF4-FFF2-40B4-BE49-F238E27FC236}">
                <a16:creationId xmlns:a16="http://schemas.microsoft.com/office/drawing/2014/main" id="{8826ED5B-42A5-2788-7470-BC47D58197DC}"/>
              </a:ext>
            </a:extLst>
          </p:cNvPr>
          <p:cNvCxnSpPr/>
          <p:nvPr/>
        </p:nvCxnSpPr>
        <p:spPr>
          <a:xfrm>
            <a:off x="843440" y="5920394"/>
            <a:ext cx="66224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28D3918A-107B-DCDF-61AF-3FCF98554115}"/>
              </a:ext>
            </a:extLst>
          </p:cNvPr>
          <p:cNvSpPr/>
          <p:nvPr/>
        </p:nvSpPr>
        <p:spPr>
          <a:xfrm>
            <a:off x="6804747" y="6400800"/>
            <a:ext cx="1323253" cy="187306"/>
          </a:xfrm>
          <a:custGeom>
            <a:avLst/>
            <a:gdLst>
              <a:gd name="connsiteX0" fmla="*/ 20926 w 1323253"/>
              <a:gd name="connsiteY0" fmla="*/ 0 h 187306"/>
              <a:gd name="connsiteX1" fmla="*/ 177944 w 1323253"/>
              <a:gd name="connsiteY1" fmla="*/ 175491 h 187306"/>
              <a:gd name="connsiteX2" fmla="*/ 1323253 w 1323253"/>
              <a:gd name="connsiteY2" fmla="*/ 157018 h 187306"/>
            </a:gdLst>
            <a:ahLst/>
            <a:cxnLst>
              <a:cxn ang="0">
                <a:pos x="connsiteX0" y="connsiteY0"/>
              </a:cxn>
              <a:cxn ang="0">
                <a:pos x="connsiteX1" y="connsiteY1"/>
              </a:cxn>
              <a:cxn ang="0">
                <a:pos x="connsiteX2" y="connsiteY2"/>
              </a:cxn>
            </a:cxnLst>
            <a:rect l="l" t="t" r="r" b="b"/>
            <a:pathLst>
              <a:path w="1323253" h="187306">
                <a:moveTo>
                  <a:pt x="20926" y="0"/>
                </a:moveTo>
                <a:cubicBezTo>
                  <a:pt x="-9092" y="74660"/>
                  <a:pt x="-39110" y="149321"/>
                  <a:pt x="177944" y="175491"/>
                </a:cubicBezTo>
                <a:cubicBezTo>
                  <a:pt x="394998" y="201661"/>
                  <a:pt x="859125" y="179339"/>
                  <a:pt x="1323253" y="157018"/>
                </a:cubicBezTo>
              </a:path>
            </a:pathLst>
          </a:custGeom>
          <a:noFill/>
          <a:ln w="28575">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85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alpha val="8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D6967-C380-C496-4A98-B993E364AF1F}"/>
              </a:ext>
            </a:extLst>
          </p:cNvPr>
          <p:cNvSpPr txBox="1"/>
          <p:nvPr/>
        </p:nvSpPr>
        <p:spPr>
          <a:xfrm>
            <a:off x="1201479" y="345559"/>
            <a:ext cx="10517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a:solidFill>
                  <a:schemeClr val="bg2"/>
                </a:solidFill>
              </a:rPr>
              <a:t>HOUSEKEEPING: </a:t>
            </a:r>
            <a:endParaRPr lang="en-US" sz="3600">
              <a:solidFill>
                <a:schemeClr val="bg2"/>
              </a:solidFill>
            </a:endParaRPr>
          </a:p>
          <a:p>
            <a:r>
              <a:rPr lang="en-US" sz="3600" cap="all">
                <a:solidFill>
                  <a:schemeClr val="bg2"/>
                </a:solidFill>
              </a:rPr>
              <a:t>REMSA POLICY #6103 &amp; #6104 REFRESHER</a:t>
            </a:r>
            <a:br>
              <a:rPr lang="en-US" cap="all">
                <a:solidFill>
                  <a:schemeClr val="bg2"/>
                </a:solidFill>
              </a:rPr>
            </a:br>
            <a:r>
              <a:rPr lang="en-US" cap="all">
                <a:solidFill>
                  <a:schemeClr val="bg2"/>
                </a:solidFill>
              </a:rPr>
              <a:t>AMBULANCE DIVERSION &amp; APOD AMBULANCE REDIRECTION</a:t>
            </a:r>
            <a:endParaRPr lang="en-US">
              <a:solidFill>
                <a:schemeClr val="bg2"/>
              </a:solidFill>
            </a:endParaRPr>
          </a:p>
        </p:txBody>
      </p:sp>
      <p:sp>
        <p:nvSpPr>
          <p:cNvPr id="5" name="TextBox 4">
            <a:extLst>
              <a:ext uri="{FF2B5EF4-FFF2-40B4-BE49-F238E27FC236}">
                <a16:creationId xmlns:a16="http://schemas.microsoft.com/office/drawing/2014/main" id="{D6E8C115-C2E6-C72C-7DBD-0CD9F45CF280}"/>
              </a:ext>
            </a:extLst>
          </p:cNvPr>
          <p:cNvSpPr txBox="1"/>
          <p:nvPr/>
        </p:nvSpPr>
        <p:spPr>
          <a:xfrm>
            <a:off x="1203902" y="2002265"/>
            <a:ext cx="1013548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What is APOT?</a:t>
            </a:r>
          </a:p>
          <a:p>
            <a:r>
              <a:rPr lang="en-US" sz="1600"/>
              <a:t>Ambulance patient offload time, or APOT, is the time span between eTimes.11 (Arrived at destination) and eTimes.12 (Transfer of care). The APOT timer begins as soon as the ambulance is marked as "Arrived at destination."</a:t>
            </a:r>
          </a:p>
          <a:p>
            <a:pPr marL="285750" indent="-285750">
              <a:buFont typeface="Arial"/>
              <a:buChar char="•"/>
            </a:pPr>
            <a:r>
              <a:rPr lang="en-US" sz="1600" u="sng"/>
              <a:t>APOT is measured in total hours per day / week / month / year</a:t>
            </a:r>
            <a:r>
              <a:rPr lang="en-US" sz="1600"/>
              <a:t>.</a:t>
            </a:r>
            <a:endParaRPr lang="en-US" sz="1600">
              <a:ea typeface="+mn-lt"/>
              <a:cs typeface="+mn-lt"/>
            </a:endParaRPr>
          </a:p>
        </p:txBody>
      </p:sp>
      <p:sp>
        <p:nvSpPr>
          <p:cNvPr id="3" name="TextBox 2">
            <a:extLst>
              <a:ext uri="{FF2B5EF4-FFF2-40B4-BE49-F238E27FC236}">
                <a16:creationId xmlns:a16="http://schemas.microsoft.com/office/drawing/2014/main" id="{97DFC4AD-AD97-202B-641F-2BDDE5347168}"/>
              </a:ext>
            </a:extLst>
          </p:cNvPr>
          <p:cNvSpPr txBox="1"/>
          <p:nvPr/>
        </p:nvSpPr>
        <p:spPr>
          <a:xfrm>
            <a:off x="1204136" y="3286345"/>
            <a:ext cx="10134599"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What</a:t>
            </a:r>
            <a:r>
              <a:rPr lang="en-US" i="1">
                <a:ea typeface="+mn-lt"/>
                <a:cs typeface="+mn-lt"/>
              </a:rPr>
              <a:t> is APOD?</a:t>
            </a:r>
            <a:endParaRPr lang="en-US">
              <a:ea typeface="+mn-lt"/>
              <a:cs typeface="+mn-lt"/>
            </a:endParaRPr>
          </a:p>
          <a:p>
            <a:r>
              <a:rPr lang="en-US" sz="1600">
                <a:ea typeface="+mn-lt"/>
                <a:cs typeface="+mn-lt"/>
              </a:rPr>
              <a:t>An ambulance patient offload delay, or APOD, is any</a:t>
            </a:r>
            <a:r>
              <a:rPr lang="en-US" sz="1600"/>
              <a:t> delay that causes an ambulance's APOT at the hospital to exceed the local standard patient offload time of thirty (30) minutes. An ambulance is considered "on APOD" once their APOT is greater than thirty (30) minutes. This is synonymous with “non-standard patient offload time” as referenced in CA HSC 1797.225. </a:t>
            </a:r>
            <a:endParaRPr lang="en-US" sz="1600">
              <a:ea typeface="+mn-lt"/>
              <a:cs typeface="+mn-lt"/>
            </a:endParaRPr>
          </a:p>
          <a:p>
            <a:pPr marL="285750" indent="-285750">
              <a:buFont typeface="Arial,Sans-Serif"/>
              <a:buChar char="•"/>
            </a:pPr>
            <a:r>
              <a:rPr lang="en-US" sz="1600" u="sng"/>
              <a:t>APODs are measured in total number of events per day / week / month / year (e.g., "Riverside County experienced over 4,300 APODs in December 2022") </a:t>
            </a:r>
            <a:endParaRPr lang="en-US" sz="1600">
              <a:ea typeface="+mn-lt"/>
              <a:cs typeface="+mn-lt"/>
            </a:endParaRPr>
          </a:p>
        </p:txBody>
      </p:sp>
    </p:spTree>
    <p:extLst>
      <p:ext uri="{BB962C8B-B14F-4D97-AF65-F5344CB8AC3E}">
        <p14:creationId xmlns:p14="http://schemas.microsoft.com/office/powerpoint/2010/main" val="322665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F11977135_Playground rules presentation_RVA_v3.potx" id="{07413DCF-3AC5-4C70-87BD-941AEA8469DA}" vid="{4E9FF052-B545-4DF9-BE6D-6A74F8F6A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0282BBD49D04A86B8B80D7621DEC1" ma:contentTypeVersion="10" ma:contentTypeDescription="Create a new document." ma:contentTypeScope="" ma:versionID="ef0259a7dbb91a0ef30da81e1b5151b9">
  <xsd:schema xmlns:xsd="http://www.w3.org/2001/XMLSchema" xmlns:xs="http://www.w3.org/2001/XMLSchema" xmlns:p="http://schemas.microsoft.com/office/2006/metadata/properties" xmlns:ns2="9767287d-da59-4018-b755-2cb374ce5096" xmlns:ns3="ae8e40b0-13b5-4012-a684-02532b1b31b5" targetNamespace="http://schemas.microsoft.com/office/2006/metadata/properties" ma:root="true" ma:fieldsID="6f54fc3e15e4ad4fa5ae72f5552c1b8c" ns2:_="" ns3:_="">
    <xsd:import namespace="9767287d-da59-4018-b755-2cb374ce5096"/>
    <xsd:import namespace="ae8e40b0-13b5-4012-a684-02532b1b31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7287d-da59-4018-b755-2cb374ce50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8e40b0-13b5-4012-a684-02532b1b31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767287d-da59-4018-b755-2cb374ce5096">
      <UserInfo>
        <DisplayName>Kissel, Shanna</DisplayName>
        <AccountId>18</AccountId>
        <AccountType/>
      </UserInfo>
      <UserInfo>
        <DisplayName>Duke, Leslie</DisplayName>
        <AccountId>10</AccountId>
        <AccountType/>
      </UserInfo>
      <UserInfo>
        <DisplayName>Anderson, Holly L</DisplayName>
        <AccountId>90</AccountId>
        <AccountType/>
      </UserInfo>
    </SharedWithUsers>
  </documentManagement>
</p:properties>
</file>

<file path=customXml/itemProps1.xml><?xml version="1.0" encoding="utf-8"?>
<ds:datastoreItem xmlns:ds="http://schemas.openxmlformats.org/officeDocument/2006/customXml" ds:itemID="{1229BD62-66FA-4222-BFEE-0C37AAB6FF46}">
  <ds:schemaRefs>
    <ds:schemaRef ds:uri="9767287d-da59-4018-b755-2cb374ce5096"/>
    <ds:schemaRef ds:uri="ae8e40b0-13b5-4012-a684-02532b1b31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3.xml><?xml version="1.0" encoding="utf-8"?>
<ds:datastoreItem xmlns:ds="http://schemas.openxmlformats.org/officeDocument/2006/customXml" ds:itemID="{2A9B77A0-8658-45E5-8D19-24559500539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ae8e40b0-13b5-4012-a684-02532b1b31b5"/>
    <ds:schemaRef ds:uri="9767287d-da59-4018-b755-2cb374ce50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 review of playground rules</Template>
  <TotalTime>0</TotalTime>
  <Words>4324</Words>
  <Application>Microsoft Office PowerPoint</Application>
  <PresentationFormat>Widescreen</PresentationFormat>
  <Paragraphs>304</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Arial,Sans-Serif</vt:lpstr>
      <vt:lpstr>Calibri</vt:lpstr>
      <vt:lpstr>Corbel</vt:lpstr>
      <vt:lpstr>Segoe UI</vt:lpstr>
      <vt:lpstr>Wingdings</vt:lpstr>
      <vt:lpstr>Banded</vt:lpstr>
      <vt:lpstr>Slide 1</vt:lpstr>
      <vt:lpstr>Presentation overview</vt:lpstr>
      <vt:lpstr>Presentation overview (Cont.)</vt:lpstr>
      <vt:lpstr>Presentation overview (Cont.)</vt:lpstr>
      <vt:lpstr>Housekeeping: Policy Manual Header</vt:lpstr>
      <vt:lpstr>Housekeeping: Agency Signatures Page</vt:lpstr>
      <vt:lpstr>Housekeeping: REMSA Policy #1207 Paramedic accreditation</vt:lpstr>
      <vt:lpstr>Housekeeping: ALS &amp; BLS Skills Competency Verification Packet link locations</vt:lpstr>
      <vt:lpstr>PowerPoint Presentation</vt:lpstr>
      <vt:lpstr>PowerPoint Presentation</vt:lpstr>
      <vt:lpstr>PowerPoint Presentation</vt:lpstr>
      <vt:lpstr>PowerPoint Presentation</vt:lpstr>
      <vt:lpstr>PowerPoint Presentation</vt:lpstr>
      <vt:lpstr>Housekeeping: REMSA Policy #8301 Policy Review Process</vt:lpstr>
      <vt:lpstr>Housekeeping: REMSA Policy #8301  Policy Review Process (cont.)</vt:lpstr>
      <vt:lpstr>Housekeeping: REMSA Policy #8301  Policy Review Process (cont.)</vt:lpstr>
      <vt:lpstr>Housekeeping: REMSA Policy #8301  Policy Review Process (cont.)</vt:lpstr>
      <vt:lpstr>Housekeeping: REMSA Policy #8301  Policy Review Process (cont.)</vt:lpstr>
      <vt:lpstr>Housekeeping: REMSA Policy #8301  Policy Review Process (cont.)</vt:lpstr>
      <vt:lpstr>Update: pediatric medication administration language</vt:lpstr>
      <vt:lpstr>Medication Update: Activated charcoal policies affected: #3303, #4105, #4601 &amp; #4603 change: removal from drug box</vt:lpstr>
      <vt:lpstr>Medication update: adenosine policy affected: #4403 change: removal of bho requirement prior to admin for adults and peds</vt:lpstr>
      <vt:lpstr>Medication update: calcium chloride policies affected: #4302, #4601, #4603 &amp; #4702 change: change in route of admin for pediatrics to align with adults</vt:lpstr>
      <vt:lpstr>Medication Update: dextrose policy affected: #4201 change: removal of d25% and d50% as concentrations for admin to adults and pediatrics</vt:lpstr>
      <vt:lpstr>Medication Update: dextrose policy affected: #4201 change: removal of d25% and d50% as concentration options for admin (cont.)</vt:lpstr>
      <vt:lpstr>Medication Update: Epinephrine (drip) policy affected: #4405 change: removal of capnography threshold for admin of epi drip</vt:lpstr>
      <vt:lpstr>Medication Update: glucagon policies affected: #4201, #4406 &amp; #4601 change: dosing schedule modification for pediatrics only</vt:lpstr>
      <vt:lpstr>Medication Update: glucagon policies affected: #4201, #4406 &amp; #4601 change: dosing schedule modification for pediatrics only (CONT.)</vt:lpstr>
      <vt:lpstr>Medication Update: glucagon policies affected: #4201, #4406 &amp; #4601 change: dosing schedule modification for pediatrics only (CONT.)</vt:lpstr>
      <vt:lpstr>Medication Update: lidocaine policies affected: #4403 &amp; #4405 change: dosing formula modification for adults only </vt:lpstr>
      <vt:lpstr>Medication Update: Naloxone policy affected: #4601 change: bls providers permitted to use REMSA-approved intranasal  administration device</vt:lpstr>
      <vt:lpstr>Medication Update: ondansetron odt policies affected: #4203 change: dosing schedule modification for pediatrics only</vt:lpstr>
      <vt:lpstr>Medication Update: ondansetron odt policies affected: #4203 change: dosing schedule modification for pediatrics only (CONT.)</vt:lpstr>
      <vt:lpstr>Medication Update: oral glucose policy affected: #4105, #4201 &amp; #4801 change: dosing schedule modification for pediatrics only</vt:lpstr>
      <vt:lpstr>Medication Update: oral glucose policy affected: #4105, #4201 &amp; #4801 change: dosing schedule modification for pediatrics only</vt:lpstr>
      <vt:lpstr>Medication Update: oral glucose policy affected: #4105, #4201 &amp; #4801 change: dosing schedule modification for pediatrics only (CONT.)</vt:lpstr>
      <vt:lpstr>Update to REMSA Policy #3308 ALS to BLS Downgrade Accompanying Education and clarifications</vt:lpstr>
      <vt:lpstr>Update to REMSA Policy #4101 Introduction to Treatment Protocols change: updated language / referral to the pmdr</vt:lpstr>
      <vt:lpstr>Update to REMSA Policy #5301 Trauma triage indicators and destination</vt:lpstr>
      <vt:lpstr>Update to REMSA Policy #7701 Patient Care Records</vt:lpstr>
      <vt:lpstr>Pediatric medication dosing resource    the educational addendum formerly known as the calculation chart</vt:lpstr>
      <vt:lpstr>Pediatric medication dosing resource    the educational addendum formerly known as the calculation chart (CONT.)</vt:lpstr>
      <vt:lpstr>Pediatric medication dosing resource    the educational addendum formerly known as the calculation chart (CONT.)</vt:lpstr>
      <vt:lpstr>Pediatric medication dosing resource    the educational addendum formerly known as the calculation chart (CONT.)</vt:lpstr>
      <vt:lpstr>Pediatric medication dosing resource    the educational addendum formerly known as the calculation chart (CONT.)</vt:lpstr>
      <vt:lpstr>Pediatric medication dosing resource    the educational addendum formerly known as the calculation chart (CONT.)</vt:lpstr>
      <vt:lpstr>Pediatric medication dosing resource    the educational addendum formerly known as the calculation chart (CONT.)</vt:lpstr>
      <vt:lpstr>Pediatric medication dosing resource    the educational addendum formerly known as the calculation chart (CONT.)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Rascon, Dustin</dc:creator>
  <cp:lastModifiedBy>Rascon, Dustin</cp:lastModifiedBy>
  <cp:revision>2</cp:revision>
  <dcterms:created xsi:type="dcterms:W3CDTF">2022-12-28T20:23:14Z</dcterms:created>
  <dcterms:modified xsi:type="dcterms:W3CDTF">2023-04-05T18:57:40Z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0x010100C4B0282BBD49D04A86B8B80D7621DEC1</vt:lpwstr>
  </property>
</Properties>
</file>